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995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2B110-68A6-4F2D-B469-BA96433D48E6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1FB46-71D7-4818-8C43-665264BE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31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DBQ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Graphic Organizer</a:t>
            </a:r>
          </a:p>
        </p:txBody>
      </p:sp>
    </p:spTree>
    <p:extLst>
      <p:ext uri="{BB962C8B-B14F-4D97-AF65-F5344CB8AC3E}">
        <p14:creationId xmlns:p14="http://schemas.microsoft.com/office/powerpoint/2010/main" val="1549733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paragraph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027055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Introduction:</a:t>
            </a:r>
            <a:r>
              <a:rPr lang="en-US" dirty="0"/>
              <a:t> Introduce the Topic/Prompt. </a:t>
            </a:r>
            <a:r>
              <a:rPr lang="en-US" sz="1800" b="1" dirty="0">
                <a:solidFill>
                  <a:srgbClr val="0070C0"/>
                </a:solidFill>
              </a:rPr>
              <a:t>(</a:t>
            </a:r>
            <a:r>
              <a:rPr lang="en-US" sz="1800" b="1" u="sng" dirty="0">
                <a:solidFill>
                  <a:srgbClr val="0070C0"/>
                </a:solidFill>
              </a:rPr>
              <a:t>1 sentence</a:t>
            </a:r>
            <a:r>
              <a:rPr lang="en-US" sz="1800" b="1" dirty="0">
                <a:solidFill>
                  <a:srgbClr val="0070C0"/>
                </a:solidFill>
              </a:rPr>
              <a:t>)</a:t>
            </a:r>
            <a:endParaRPr lang="en-US" sz="1800" dirty="0"/>
          </a:p>
          <a:p>
            <a:r>
              <a:rPr lang="en-US" b="1" dirty="0"/>
              <a:t>Background: </a:t>
            </a:r>
            <a:r>
              <a:rPr lang="en-US" dirty="0"/>
              <a:t>Give background information regarding the Topic/Prompt. </a:t>
            </a:r>
            <a:r>
              <a:rPr lang="en-US" sz="1800" b="1" dirty="0">
                <a:solidFill>
                  <a:srgbClr val="0070C0"/>
                </a:solidFill>
              </a:rPr>
              <a:t>(</a:t>
            </a:r>
            <a:r>
              <a:rPr lang="en-US" sz="1800" b="1" u="sng" dirty="0">
                <a:solidFill>
                  <a:srgbClr val="0070C0"/>
                </a:solidFill>
              </a:rPr>
              <a:t>1 sentence</a:t>
            </a:r>
            <a:r>
              <a:rPr lang="en-US" sz="1800" b="1" dirty="0">
                <a:solidFill>
                  <a:srgbClr val="0070C0"/>
                </a:solidFill>
              </a:rPr>
              <a:t>)</a:t>
            </a:r>
            <a:endParaRPr lang="en-US" sz="1800" dirty="0"/>
          </a:p>
          <a:p>
            <a:r>
              <a:rPr lang="en-US" b="1" dirty="0"/>
              <a:t>Contextualization (C1):</a:t>
            </a:r>
            <a:r>
              <a:rPr lang="en-US" dirty="0"/>
              <a:t> This would be a good place to link the Topic/Prompt to some event/person/place outside the period addressed in the Topic/Prompt. Since this is the first paragraph, link the Contextualization piece to a “Broader” event before, during, or after the period in the Topic/Prompt (e.g. The causes of the Civil War involved the issues surrounding slavery and states’ rights in the Antebellum Period – 1850s). </a:t>
            </a:r>
            <a:r>
              <a:rPr lang="en-US" sz="1800" b="1" dirty="0">
                <a:solidFill>
                  <a:srgbClr val="0070C0"/>
                </a:solidFill>
              </a:rPr>
              <a:t>(2-</a:t>
            </a:r>
            <a:r>
              <a:rPr lang="en-US" sz="1800" b="1" u="sng" dirty="0">
                <a:solidFill>
                  <a:srgbClr val="0070C0"/>
                </a:solidFill>
              </a:rPr>
              <a:t>3 sentences</a:t>
            </a:r>
            <a:r>
              <a:rPr lang="en-US" sz="1800" b="1" dirty="0">
                <a:solidFill>
                  <a:srgbClr val="0070C0"/>
                </a:solidFill>
              </a:rPr>
              <a:t>)</a:t>
            </a:r>
            <a:endParaRPr lang="en-US" sz="1800" dirty="0"/>
          </a:p>
          <a:p>
            <a:r>
              <a:rPr lang="en-US" b="1" dirty="0"/>
              <a:t>Thesis Statement: </a:t>
            </a:r>
            <a:r>
              <a:rPr lang="en-US" dirty="0"/>
              <a:t>The Thesis should address the Topic/Prompt directly and answer all parts of the Prompt.  The Thesis should make an argument (</a:t>
            </a:r>
            <a:r>
              <a:rPr lang="en-US" b="1" dirty="0"/>
              <a:t>underline or state in the sentence</a:t>
            </a:r>
            <a:r>
              <a:rPr lang="en-US" dirty="0"/>
              <a:t>). </a:t>
            </a:r>
            <a:r>
              <a:rPr lang="en-US" sz="1900" b="1" dirty="0">
                <a:solidFill>
                  <a:srgbClr val="0070C0"/>
                </a:solidFill>
              </a:rPr>
              <a:t>(2-</a:t>
            </a:r>
            <a:r>
              <a:rPr lang="en-US" sz="1900" b="1" u="sng" dirty="0">
                <a:solidFill>
                  <a:srgbClr val="0070C0"/>
                </a:solidFill>
              </a:rPr>
              <a:t>3 sentences</a:t>
            </a:r>
            <a:r>
              <a:rPr lang="en-US" sz="1900" b="1" dirty="0">
                <a:solidFill>
                  <a:srgbClr val="0070C0"/>
                </a:solidFill>
              </a:rPr>
              <a:t>)</a:t>
            </a:r>
            <a:endParaRPr lang="en-US" sz="1900" dirty="0"/>
          </a:p>
          <a:p>
            <a:pPr marL="0" indent="0">
              <a:buNone/>
            </a:pPr>
            <a:r>
              <a:rPr lang="en-US" dirty="0"/>
              <a:t>	Subtopic/Claim A __________________________________________________</a:t>
            </a:r>
          </a:p>
          <a:p>
            <a:pPr marL="0" indent="0">
              <a:buNone/>
            </a:pPr>
            <a:r>
              <a:rPr lang="en-US" dirty="0"/>
              <a:t>	Subtopic/Claim B __________________________________________________</a:t>
            </a:r>
          </a:p>
          <a:p>
            <a:pPr marL="0" indent="0">
              <a:buNone/>
            </a:pPr>
            <a:r>
              <a:rPr lang="en-US" dirty="0"/>
              <a:t>	Subtopic/Claim C 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83062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8" y="379646"/>
            <a:ext cx="9603275" cy="1430680"/>
          </a:xfrm>
        </p:spPr>
        <p:txBody>
          <a:bodyPr>
            <a:normAutofit/>
          </a:bodyPr>
          <a:lstStyle/>
          <a:p>
            <a:r>
              <a:rPr lang="en-US" sz="2800" dirty="0"/>
              <a:t>SUBTOPIC/</a:t>
            </a:r>
            <a:br>
              <a:rPr lang="en-US" sz="2800" dirty="0"/>
            </a:br>
            <a:r>
              <a:rPr lang="en-US" sz="2800" b="1" dirty="0"/>
              <a:t>claim - A</a:t>
            </a:r>
            <a:br>
              <a:rPr lang="en-US" sz="2800" dirty="0"/>
            </a:br>
            <a:r>
              <a:rPr lang="en-US" sz="2800" dirty="0"/>
              <a:t>1 Paragraph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10326"/>
            <a:ext cx="9603275" cy="365601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Document(s) used as evidence for this Subtopic: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>
                <a:solidFill>
                  <a:srgbClr val="C00000"/>
                </a:solidFill>
              </a:rPr>
              <a:t>Doc </a:t>
            </a:r>
            <a:r>
              <a:rPr lang="en-US" dirty="0">
                <a:solidFill>
                  <a:srgbClr val="C00000"/>
                </a:solidFill>
              </a:rPr>
              <a:t>___ 	</a:t>
            </a:r>
            <a:r>
              <a:rPr lang="en-US" b="1" dirty="0">
                <a:solidFill>
                  <a:srgbClr val="C00000"/>
                </a:solidFill>
              </a:rPr>
              <a:t>Doc</a:t>
            </a:r>
            <a:r>
              <a:rPr lang="en-US" dirty="0">
                <a:solidFill>
                  <a:srgbClr val="C00000"/>
                </a:solidFill>
              </a:rPr>
              <a:t> ___ 	</a:t>
            </a:r>
            <a:r>
              <a:rPr lang="en-US" b="1" dirty="0">
                <a:solidFill>
                  <a:srgbClr val="C00000"/>
                </a:solidFill>
              </a:rPr>
              <a:t>Doc</a:t>
            </a:r>
            <a:r>
              <a:rPr lang="en-US" dirty="0">
                <a:solidFill>
                  <a:srgbClr val="C00000"/>
                </a:solidFill>
              </a:rPr>
              <a:t> ___ </a:t>
            </a:r>
          </a:p>
          <a:p>
            <a:r>
              <a:rPr lang="en-US" dirty="0"/>
              <a:t>State the Subtopic/Claim and link the Subtopic/Claim to your thesis </a:t>
            </a:r>
            <a:r>
              <a:rPr lang="en-US" sz="1600" b="1" dirty="0">
                <a:solidFill>
                  <a:srgbClr val="0070C0"/>
                </a:solidFill>
              </a:rPr>
              <a:t>(</a:t>
            </a:r>
            <a:r>
              <a:rPr lang="en-US" sz="1600" b="1" u="sng" dirty="0">
                <a:solidFill>
                  <a:srgbClr val="0070C0"/>
                </a:solidFill>
              </a:rPr>
              <a:t>1-2 sentences</a:t>
            </a:r>
            <a:r>
              <a:rPr lang="en-US" sz="1600" b="1" dirty="0">
                <a:solidFill>
                  <a:srgbClr val="0070C0"/>
                </a:solidFill>
              </a:rPr>
              <a:t>)</a:t>
            </a:r>
            <a:endParaRPr lang="en-US" sz="1600" u="sng" dirty="0"/>
          </a:p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“Describe” </a:t>
            </a:r>
            <a:r>
              <a:rPr lang="en-US" dirty="0"/>
              <a:t>the significance of each Document </a:t>
            </a:r>
            <a:r>
              <a:rPr lang="en-US" sz="1600" b="1" dirty="0">
                <a:solidFill>
                  <a:srgbClr val="0070C0"/>
                </a:solidFill>
              </a:rPr>
              <a:t>(</a:t>
            </a:r>
            <a:r>
              <a:rPr lang="en-US" sz="1600" b="1" u="sng" dirty="0">
                <a:solidFill>
                  <a:srgbClr val="0070C0"/>
                </a:solidFill>
              </a:rPr>
              <a:t>1-2 sentences</a:t>
            </a:r>
            <a:r>
              <a:rPr lang="en-US" sz="1600" b="1" dirty="0">
                <a:solidFill>
                  <a:srgbClr val="0070C0"/>
                </a:solidFill>
              </a:rPr>
              <a:t>)</a:t>
            </a:r>
          </a:p>
          <a:p>
            <a:r>
              <a:rPr lang="en-US" dirty="0"/>
              <a:t>Use each Document to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“Support” </a:t>
            </a:r>
            <a:r>
              <a:rPr lang="en-US" dirty="0"/>
              <a:t>the Thesis </a:t>
            </a:r>
            <a:r>
              <a:rPr lang="en-US" sz="1600" b="1" dirty="0">
                <a:solidFill>
                  <a:srgbClr val="0070C0"/>
                </a:solidFill>
              </a:rPr>
              <a:t>(</a:t>
            </a:r>
            <a:r>
              <a:rPr lang="en-US" sz="1600" b="1" u="sng" dirty="0">
                <a:solidFill>
                  <a:srgbClr val="0070C0"/>
                </a:solidFill>
              </a:rPr>
              <a:t>2-3 sentences</a:t>
            </a:r>
            <a:r>
              <a:rPr lang="en-US" sz="1600" b="1" dirty="0">
                <a:solidFill>
                  <a:srgbClr val="0070C0"/>
                </a:solidFill>
              </a:rPr>
              <a:t>)</a:t>
            </a:r>
          </a:p>
          <a:p>
            <a:r>
              <a:rPr lang="en-US" dirty="0"/>
              <a:t>Use the following (POV, HS,  Audience, Purpose) to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“Explain” </a:t>
            </a:r>
            <a:r>
              <a:rPr lang="en-US" sz="1600" b="1" dirty="0">
                <a:solidFill>
                  <a:srgbClr val="0070C0"/>
                </a:solidFill>
              </a:rPr>
              <a:t>(</a:t>
            </a:r>
            <a:r>
              <a:rPr lang="en-US" sz="1600" b="1" u="sng" dirty="0">
                <a:solidFill>
                  <a:srgbClr val="0070C0"/>
                </a:solidFill>
              </a:rPr>
              <a:t>1-2 sentences</a:t>
            </a:r>
            <a:r>
              <a:rPr lang="en-US" sz="1600" b="1" dirty="0">
                <a:solidFill>
                  <a:srgbClr val="0070C0"/>
                </a:solidFill>
              </a:rPr>
              <a:t>)</a:t>
            </a:r>
          </a:p>
          <a:p>
            <a:r>
              <a:rPr lang="en-US" sz="2100" dirty="0"/>
              <a:t>Provide </a:t>
            </a:r>
            <a:r>
              <a:rPr lang="en-US" sz="2100" b="1" dirty="0"/>
              <a:t>Evidence Beyond the Document </a:t>
            </a:r>
            <a:r>
              <a:rPr lang="en-US" sz="2100" dirty="0"/>
              <a:t>– if possible </a:t>
            </a:r>
            <a:r>
              <a:rPr lang="en-US" sz="1600" b="1" dirty="0">
                <a:solidFill>
                  <a:srgbClr val="0070C0"/>
                </a:solidFill>
              </a:rPr>
              <a:t>(</a:t>
            </a:r>
            <a:r>
              <a:rPr lang="en-US" sz="1600" b="1" u="sng" dirty="0">
                <a:solidFill>
                  <a:srgbClr val="0070C0"/>
                </a:solidFill>
              </a:rPr>
              <a:t>2-3 sentences</a:t>
            </a:r>
            <a:r>
              <a:rPr lang="en-US" sz="1600" b="1" dirty="0">
                <a:solidFill>
                  <a:srgbClr val="0070C0"/>
                </a:solidFill>
              </a:rPr>
              <a:t>)</a:t>
            </a:r>
          </a:p>
          <a:p>
            <a:r>
              <a:rPr lang="en-US" dirty="0"/>
              <a:t>Provide </a:t>
            </a:r>
            <a:r>
              <a:rPr lang="en-US" b="1" dirty="0"/>
              <a:t>Contextualization</a:t>
            </a:r>
            <a:r>
              <a:rPr lang="en-US" dirty="0"/>
              <a:t> – if possible </a:t>
            </a:r>
            <a:r>
              <a:rPr lang="en-US" sz="1600" b="1" dirty="0">
                <a:solidFill>
                  <a:srgbClr val="0070C0"/>
                </a:solidFill>
              </a:rPr>
              <a:t>(</a:t>
            </a:r>
            <a:r>
              <a:rPr lang="en-US" sz="1600" b="1" u="sng" dirty="0">
                <a:solidFill>
                  <a:srgbClr val="0070C0"/>
                </a:solidFill>
              </a:rPr>
              <a:t>2-3 sentences</a:t>
            </a:r>
            <a:r>
              <a:rPr lang="en-US" sz="1600" b="1" dirty="0">
                <a:solidFill>
                  <a:srgbClr val="0070C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05271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8" y="379646"/>
            <a:ext cx="9603275" cy="1550754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SUBTOPIC/</a:t>
            </a:r>
            <a:br>
              <a:rPr lang="en-US" sz="3100" dirty="0"/>
            </a:br>
            <a:r>
              <a:rPr lang="en-US" sz="3100" b="1" dirty="0"/>
              <a:t>claim - B</a:t>
            </a:r>
            <a:br>
              <a:rPr lang="en-US" sz="3100" dirty="0"/>
            </a:br>
            <a:r>
              <a:rPr lang="en-US" sz="3100" dirty="0"/>
              <a:t>1Paragraph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10326"/>
            <a:ext cx="9603275" cy="365601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Document(s) used as evidence for this Subtopic: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>
                <a:solidFill>
                  <a:srgbClr val="C00000"/>
                </a:solidFill>
              </a:rPr>
              <a:t>Doc </a:t>
            </a:r>
            <a:r>
              <a:rPr lang="en-US" dirty="0">
                <a:solidFill>
                  <a:srgbClr val="C00000"/>
                </a:solidFill>
              </a:rPr>
              <a:t>___ 	</a:t>
            </a:r>
            <a:r>
              <a:rPr lang="en-US" b="1" dirty="0">
                <a:solidFill>
                  <a:srgbClr val="C00000"/>
                </a:solidFill>
              </a:rPr>
              <a:t>Doc</a:t>
            </a:r>
            <a:r>
              <a:rPr lang="en-US" dirty="0">
                <a:solidFill>
                  <a:srgbClr val="C00000"/>
                </a:solidFill>
              </a:rPr>
              <a:t> ___ 	</a:t>
            </a:r>
            <a:r>
              <a:rPr lang="en-US" b="1" dirty="0">
                <a:solidFill>
                  <a:srgbClr val="C00000"/>
                </a:solidFill>
              </a:rPr>
              <a:t>Doc</a:t>
            </a:r>
            <a:r>
              <a:rPr lang="en-US" dirty="0">
                <a:solidFill>
                  <a:srgbClr val="C00000"/>
                </a:solidFill>
              </a:rPr>
              <a:t> ___ </a:t>
            </a:r>
          </a:p>
          <a:p>
            <a:r>
              <a:rPr lang="en-US" dirty="0"/>
              <a:t>State the Subtopic/Claim and link the Subtopic/Claim to your thesis </a:t>
            </a:r>
            <a:r>
              <a:rPr lang="en-US" sz="1600" b="1" dirty="0">
                <a:solidFill>
                  <a:srgbClr val="0070C0"/>
                </a:solidFill>
              </a:rPr>
              <a:t>(</a:t>
            </a:r>
            <a:r>
              <a:rPr lang="en-US" sz="1600" b="1" u="sng" dirty="0">
                <a:solidFill>
                  <a:srgbClr val="0070C0"/>
                </a:solidFill>
              </a:rPr>
              <a:t>1-2 sentences</a:t>
            </a:r>
            <a:r>
              <a:rPr lang="en-US" sz="1600" b="1" dirty="0">
                <a:solidFill>
                  <a:srgbClr val="0070C0"/>
                </a:solidFill>
              </a:rPr>
              <a:t>)</a:t>
            </a:r>
            <a:endParaRPr lang="en-US" sz="1600" u="sng" dirty="0"/>
          </a:p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“Describe” </a:t>
            </a:r>
            <a:r>
              <a:rPr lang="en-US" dirty="0"/>
              <a:t>the significance of each Document </a:t>
            </a:r>
            <a:r>
              <a:rPr lang="en-US" sz="1600" b="1" dirty="0">
                <a:solidFill>
                  <a:srgbClr val="0070C0"/>
                </a:solidFill>
              </a:rPr>
              <a:t>(</a:t>
            </a:r>
            <a:r>
              <a:rPr lang="en-US" sz="1600" b="1" u="sng" dirty="0">
                <a:solidFill>
                  <a:srgbClr val="0070C0"/>
                </a:solidFill>
              </a:rPr>
              <a:t>1-2 sentences</a:t>
            </a:r>
            <a:r>
              <a:rPr lang="en-US" sz="1600" b="1" dirty="0">
                <a:solidFill>
                  <a:srgbClr val="0070C0"/>
                </a:solidFill>
              </a:rPr>
              <a:t>)</a:t>
            </a:r>
          </a:p>
          <a:p>
            <a:r>
              <a:rPr lang="en-US" dirty="0"/>
              <a:t>Use each Document to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“Support” </a:t>
            </a:r>
            <a:r>
              <a:rPr lang="en-US" dirty="0"/>
              <a:t>the Thesis </a:t>
            </a:r>
            <a:r>
              <a:rPr lang="en-US" sz="1600" b="1" dirty="0">
                <a:solidFill>
                  <a:srgbClr val="0070C0"/>
                </a:solidFill>
              </a:rPr>
              <a:t>(</a:t>
            </a:r>
            <a:r>
              <a:rPr lang="en-US" sz="1600" b="1" u="sng" dirty="0">
                <a:solidFill>
                  <a:srgbClr val="0070C0"/>
                </a:solidFill>
              </a:rPr>
              <a:t>2-3 sentences</a:t>
            </a:r>
            <a:r>
              <a:rPr lang="en-US" sz="1600" b="1" dirty="0">
                <a:solidFill>
                  <a:srgbClr val="0070C0"/>
                </a:solidFill>
              </a:rPr>
              <a:t>)</a:t>
            </a:r>
          </a:p>
          <a:p>
            <a:r>
              <a:rPr lang="en-US" dirty="0"/>
              <a:t>Use the following (POV, HS,  Audience, Purpose) to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“Explain” </a:t>
            </a:r>
            <a:r>
              <a:rPr lang="en-US" sz="1600" b="1" dirty="0">
                <a:solidFill>
                  <a:srgbClr val="0070C0"/>
                </a:solidFill>
              </a:rPr>
              <a:t>(</a:t>
            </a:r>
            <a:r>
              <a:rPr lang="en-US" sz="1600" b="1" u="sng" dirty="0">
                <a:solidFill>
                  <a:srgbClr val="0070C0"/>
                </a:solidFill>
              </a:rPr>
              <a:t>1-2 sentences</a:t>
            </a:r>
            <a:r>
              <a:rPr lang="en-US" sz="1600" b="1" dirty="0">
                <a:solidFill>
                  <a:srgbClr val="0070C0"/>
                </a:solidFill>
              </a:rPr>
              <a:t>)</a:t>
            </a:r>
          </a:p>
          <a:p>
            <a:r>
              <a:rPr lang="en-US" sz="2100" dirty="0"/>
              <a:t>Provide </a:t>
            </a:r>
            <a:r>
              <a:rPr lang="en-US" sz="2100" b="1" dirty="0"/>
              <a:t>Evidence Beyond the Document </a:t>
            </a:r>
            <a:r>
              <a:rPr lang="en-US" sz="2100" dirty="0"/>
              <a:t>– if possible </a:t>
            </a:r>
            <a:r>
              <a:rPr lang="en-US" sz="1600" b="1" dirty="0">
                <a:solidFill>
                  <a:srgbClr val="0070C0"/>
                </a:solidFill>
              </a:rPr>
              <a:t>(</a:t>
            </a:r>
            <a:r>
              <a:rPr lang="en-US" sz="1600" b="1" u="sng" dirty="0">
                <a:solidFill>
                  <a:srgbClr val="0070C0"/>
                </a:solidFill>
              </a:rPr>
              <a:t>2-3 sentences</a:t>
            </a:r>
            <a:r>
              <a:rPr lang="en-US" sz="1600" b="1" dirty="0">
                <a:solidFill>
                  <a:srgbClr val="0070C0"/>
                </a:solidFill>
              </a:rPr>
              <a:t>)</a:t>
            </a:r>
          </a:p>
          <a:p>
            <a:r>
              <a:rPr lang="en-US" dirty="0"/>
              <a:t>Provide </a:t>
            </a:r>
            <a:r>
              <a:rPr lang="en-US" b="1" dirty="0"/>
              <a:t>Contextualization</a:t>
            </a:r>
            <a:r>
              <a:rPr lang="en-US" dirty="0"/>
              <a:t> – if possible </a:t>
            </a:r>
            <a:r>
              <a:rPr lang="en-US" sz="1600" b="1" dirty="0">
                <a:solidFill>
                  <a:srgbClr val="0070C0"/>
                </a:solidFill>
              </a:rPr>
              <a:t>(</a:t>
            </a:r>
            <a:r>
              <a:rPr lang="en-US" sz="1600" b="1" u="sng" dirty="0">
                <a:solidFill>
                  <a:srgbClr val="0070C0"/>
                </a:solidFill>
              </a:rPr>
              <a:t>2-3 sentences</a:t>
            </a:r>
            <a:r>
              <a:rPr lang="en-US" sz="1600" b="1" dirty="0">
                <a:solidFill>
                  <a:srgbClr val="0070C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83447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8" y="379646"/>
            <a:ext cx="9603275" cy="1578463"/>
          </a:xfrm>
        </p:spPr>
        <p:txBody>
          <a:bodyPr>
            <a:normAutofit/>
          </a:bodyPr>
          <a:lstStyle/>
          <a:p>
            <a:r>
              <a:rPr lang="en-US" sz="2800" dirty="0"/>
              <a:t>SUBTOPIC/</a:t>
            </a:r>
            <a:br>
              <a:rPr lang="en-US" sz="2800" dirty="0"/>
            </a:br>
            <a:r>
              <a:rPr lang="en-US" sz="2800" b="1" dirty="0"/>
              <a:t>claim - C</a:t>
            </a:r>
            <a:br>
              <a:rPr lang="en-US" sz="2800" dirty="0"/>
            </a:br>
            <a:r>
              <a:rPr lang="en-US" sz="2800" dirty="0"/>
              <a:t>1Paragraph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10326"/>
            <a:ext cx="9603275" cy="365601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Document(s) used as evidence for this Subtopic: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>
                <a:solidFill>
                  <a:srgbClr val="C00000"/>
                </a:solidFill>
              </a:rPr>
              <a:t>Doc </a:t>
            </a:r>
            <a:r>
              <a:rPr lang="en-US" dirty="0">
                <a:solidFill>
                  <a:srgbClr val="C00000"/>
                </a:solidFill>
              </a:rPr>
              <a:t>___ 	</a:t>
            </a:r>
            <a:r>
              <a:rPr lang="en-US" b="1" dirty="0">
                <a:solidFill>
                  <a:srgbClr val="C00000"/>
                </a:solidFill>
              </a:rPr>
              <a:t>Doc</a:t>
            </a:r>
            <a:r>
              <a:rPr lang="en-US" dirty="0">
                <a:solidFill>
                  <a:srgbClr val="C00000"/>
                </a:solidFill>
              </a:rPr>
              <a:t> ___ 	</a:t>
            </a:r>
            <a:r>
              <a:rPr lang="en-US" b="1" dirty="0">
                <a:solidFill>
                  <a:srgbClr val="C00000"/>
                </a:solidFill>
              </a:rPr>
              <a:t>Doc</a:t>
            </a:r>
            <a:r>
              <a:rPr lang="en-US" dirty="0">
                <a:solidFill>
                  <a:srgbClr val="C00000"/>
                </a:solidFill>
              </a:rPr>
              <a:t> ___ </a:t>
            </a:r>
          </a:p>
          <a:p>
            <a:r>
              <a:rPr lang="en-US" dirty="0"/>
              <a:t>State the Subtopic/Claim and link the Subtopic/Claim to your thesis </a:t>
            </a:r>
            <a:r>
              <a:rPr lang="en-US" sz="1600" b="1" dirty="0">
                <a:solidFill>
                  <a:srgbClr val="0070C0"/>
                </a:solidFill>
              </a:rPr>
              <a:t>(</a:t>
            </a:r>
            <a:r>
              <a:rPr lang="en-US" sz="1600" b="1" u="sng" dirty="0">
                <a:solidFill>
                  <a:srgbClr val="0070C0"/>
                </a:solidFill>
              </a:rPr>
              <a:t>1-2 sentences</a:t>
            </a:r>
            <a:r>
              <a:rPr lang="en-US" sz="1600" b="1" dirty="0">
                <a:solidFill>
                  <a:srgbClr val="0070C0"/>
                </a:solidFill>
              </a:rPr>
              <a:t>)</a:t>
            </a:r>
            <a:endParaRPr lang="en-US" sz="1600" u="sng" dirty="0"/>
          </a:p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“Describe” </a:t>
            </a:r>
            <a:r>
              <a:rPr lang="en-US" dirty="0"/>
              <a:t>the significance of each Document </a:t>
            </a:r>
            <a:r>
              <a:rPr lang="en-US" sz="1600" b="1" dirty="0">
                <a:solidFill>
                  <a:srgbClr val="0070C0"/>
                </a:solidFill>
              </a:rPr>
              <a:t>(</a:t>
            </a:r>
            <a:r>
              <a:rPr lang="en-US" sz="1600" b="1" u="sng" dirty="0">
                <a:solidFill>
                  <a:srgbClr val="0070C0"/>
                </a:solidFill>
              </a:rPr>
              <a:t>1-2 sentences</a:t>
            </a:r>
            <a:r>
              <a:rPr lang="en-US" sz="1600" b="1" dirty="0">
                <a:solidFill>
                  <a:srgbClr val="0070C0"/>
                </a:solidFill>
              </a:rPr>
              <a:t>)</a:t>
            </a:r>
          </a:p>
          <a:p>
            <a:r>
              <a:rPr lang="en-US" dirty="0"/>
              <a:t>Use each Document to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“Support” </a:t>
            </a:r>
            <a:r>
              <a:rPr lang="en-US" dirty="0"/>
              <a:t>the Thesis </a:t>
            </a:r>
            <a:r>
              <a:rPr lang="en-US" sz="1600" b="1" dirty="0">
                <a:solidFill>
                  <a:srgbClr val="0070C0"/>
                </a:solidFill>
              </a:rPr>
              <a:t>(</a:t>
            </a:r>
            <a:r>
              <a:rPr lang="en-US" sz="1600" b="1" u="sng" dirty="0">
                <a:solidFill>
                  <a:srgbClr val="0070C0"/>
                </a:solidFill>
              </a:rPr>
              <a:t>2-3 sentences</a:t>
            </a:r>
            <a:r>
              <a:rPr lang="en-US" sz="1600" b="1" dirty="0">
                <a:solidFill>
                  <a:srgbClr val="0070C0"/>
                </a:solidFill>
              </a:rPr>
              <a:t>)</a:t>
            </a:r>
          </a:p>
          <a:p>
            <a:r>
              <a:rPr lang="en-US" dirty="0"/>
              <a:t>Use the following (POV, HS,  Audience, Purpose) to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“Explain” </a:t>
            </a:r>
            <a:r>
              <a:rPr lang="en-US" sz="1600" b="1" dirty="0">
                <a:solidFill>
                  <a:srgbClr val="0070C0"/>
                </a:solidFill>
              </a:rPr>
              <a:t>(</a:t>
            </a:r>
            <a:r>
              <a:rPr lang="en-US" sz="1600" b="1" u="sng" dirty="0">
                <a:solidFill>
                  <a:srgbClr val="0070C0"/>
                </a:solidFill>
              </a:rPr>
              <a:t>1-2 sentences</a:t>
            </a:r>
            <a:r>
              <a:rPr lang="en-US" sz="1600" b="1" dirty="0">
                <a:solidFill>
                  <a:srgbClr val="0070C0"/>
                </a:solidFill>
              </a:rPr>
              <a:t>)</a:t>
            </a:r>
          </a:p>
          <a:p>
            <a:r>
              <a:rPr lang="en-US" sz="2100" dirty="0"/>
              <a:t>Provide </a:t>
            </a:r>
            <a:r>
              <a:rPr lang="en-US" sz="2100" b="1" dirty="0"/>
              <a:t>Evidence Beyond the Document </a:t>
            </a:r>
            <a:r>
              <a:rPr lang="en-US" sz="2100" dirty="0"/>
              <a:t>– if possible </a:t>
            </a:r>
            <a:r>
              <a:rPr lang="en-US" sz="1600" b="1" dirty="0">
                <a:solidFill>
                  <a:srgbClr val="0070C0"/>
                </a:solidFill>
              </a:rPr>
              <a:t>(</a:t>
            </a:r>
            <a:r>
              <a:rPr lang="en-US" sz="1600" b="1" u="sng" dirty="0">
                <a:solidFill>
                  <a:srgbClr val="0070C0"/>
                </a:solidFill>
              </a:rPr>
              <a:t>2-3 sentences</a:t>
            </a:r>
            <a:r>
              <a:rPr lang="en-US" sz="1600" b="1" dirty="0">
                <a:solidFill>
                  <a:srgbClr val="0070C0"/>
                </a:solidFill>
              </a:rPr>
              <a:t>)</a:t>
            </a:r>
          </a:p>
          <a:p>
            <a:r>
              <a:rPr lang="en-US" dirty="0"/>
              <a:t>Provide </a:t>
            </a:r>
            <a:r>
              <a:rPr lang="en-US" b="1" dirty="0"/>
              <a:t>Contextualization</a:t>
            </a:r>
            <a:r>
              <a:rPr lang="en-US" dirty="0"/>
              <a:t> – if possible </a:t>
            </a:r>
            <a:r>
              <a:rPr lang="en-US" sz="1600" b="1" dirty="0">
                <a:solidFill>
                  <a:srgbClr val="0070C0"/>
                </a:solidFill>
              </a:rPr>
              <a:t>(</a:t>
            </a:r>
            <a:r>
              <a:rPr lang="en-US" sz="1600" b="1" u="sng" dirty="0">
                <a:solidFill>
                  <a:srgbClr val="0070C0"/>
                </a:solidFill>
              </a:rPr>
              <a:t>2-3 sentences</a:t>
            </a:r>
            <a:r>
              <a:rPr lang="en-US" sz="1600" b="1" dirty="0">
                <a:solidFill>
                  <a:srgbClr val="0070C0"/>
                </a:solidFill>
              </a:rPr>
              <a:t>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934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Complex Understanding Paragraph</a:t>
            </a:r>
            <a:br>
              <a:rPr lang="en-US" dirty="0"/>
            </a:br>
            <a:r>
              <a:rPr lang="en-US" dirty="0"/>
              <a:t>-optional-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8" y="2061914"/>
            <a:ext cx="9603275" cy="3450613"/>
          </a:xfrm>
        </p:spPr>
        <p:txBody>
          <a:bodyPr/>
          <a:lstStyle/>
          <a:p>
            <a:r>
              <a:rPr lang="en-US" dirty="0"/>
              <a:t>Write a paragraph explicitly linking the Topic/Prompt to one aspect from the </a:t>
            </a:r>
            <a:r>
              <a:rPr lang="en-US" b="1" dirty="0"/>
              <a:t>“List of Five”</a:t>
            </a:r>
            <a:r>
              <a:rPr lang="en-US" dirty="0"/>
              <a:t>.  The “List of Five” includes (1) nuance, (2) theme, (3) some event/person outside the period, (4) corroboration, or (5) modified argument using diverse or alternate views. </a:t>
            </a:r>
          </a:p>
          <a:p>
            <a:r>
              <a:rPr lang="en-US" dirty="0"/>
              <a:t>The Complex Understanding could stand alone as its own paragraph. </a:t>
            </a:r>
            <a:r>
              <a:rPr lang="en-US" sz="1500" b="1" dirty="0">
                <a:solidFill>
                  <a:srgbClr val="0070C0"/>
                </a:solidFill>
              </a:rPr>
              <a:t>(</a:t>
            </a:r>
            <a:r>
              <a:rPr lang="en-US" sz="1500" b="1" u="sng" dirty="0">
                <a:solidFill>
                  <a:srgbClr val="0070C0"/>
                </a:solidFill>
              </a:rPr>
              <a:t>3-5 sentences</a:t>
            </a:r>
            <a:r>
              <a:rPr lang="en-US" sz="1500" b="1" dirty="0">
                <a:solidFill>
                  <a:srgbClr val="0070C0"/>
                </a:solidFill>
              </a:rPr>
              <a:t>)</a:t>
            </a:r>
            <a:endParaRPr lang="en-US" sz="1500" dirty="0"/>
          </a:p>
          <a:p>
            <a:r>
              <a:rPr lang="en-US" dirty="0"/>
              <a:t>The Complex Understanding should not include any information that is similar to Contextualization and/or Evidence Beyond the Document.</a:t>
            </a:r>
          </a:p>
        </p:txBody>
      </p:sp>
    </p:spTree>
    <p:extLst>
      <p:ext uri="{BB962C8B-B14F-4D97-AF65-F5344CB8AC3E}">
        <p14:creationId xmlns:p14="http://schemas.microsoft.com/office/powerpoint/2010/main" val="803891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br>
              <a:rPr lang="en-US" dirty="0"/>
            </a:br>
            <a:r>
              <a:rPr lang="en-US" dirty="0"/>
              <a:t>Paragraph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Restate:</a:t>
            </a:r>
            <a:r>
              <a:rPr lang="en-US" dirty="0"/>
              <a:t> Write a sentence restating the thesis and make a conclusion based on findings from the documents or evidence you bring into the essay. </a:t>
            </a:r>
            <a:r>
              <a:rPr lang="en-US" sz="1500" b="1" dirty="0">
                <a:solidFill>
                  <a:srgbClr val="0070C0"/>
                </a:solidFill>
              </a:rPr>
              <a:t>(</a:t>
            </a:r>
            <a:r>
              <a:rPr lang="en-US" sz="1500" b="1" u="sng" dirty="0">
                <a:solidFill>
                  <a:srgbClr val="0070C0"/>
                </a:solidFill>
              </a:rPr>
              <a:t>3-5 sentences</a:t>
            </a:r>
            <a:r>
              <a:rPr lang="en-US" sz="1500" b="1" dirty="0">
                <a:solidFill>
                  <a:srgbClr val="0070C0"/>
                </a:solidFill>
              </a:rPr>
              <a:t>)</a:t>
            </a:r>
            <a:endParaRPr lang="en-US" sz="1500" dirty="0"/>
          </a:p>
          <a:p>
            <a:r>
              <a:rPr lang="en-US" b="1" dirty="0"/>
              <a:t>Complex Understanding:</a:t>
            </a:r>
            <a:r>
              <a:rPr lang="en-US" dirty="0"/>
              <a:t> The last paragraph would be a good place to link the Topic/Prompt to one aspect from the </a:t>
            </a:r>
            <a:r>
              <a:rPr lang="en-US" b="1" dirty="0"/>
              <a:t>“List of Five”</a:t>
            </a:r>
            <a:r>
              <a:rPr lang="en-US" dirty="0"/>
              <a:t>.  The “List of Five” includes (1) nuance, (2) theme, (3) some event/person outside the period, (4) corroboration, or (5) modified argument using diverse or alternate views. </a:t>
            </a:r>
            <a:r>
              <a:rPr lang="en-US" sz="1500" b="1" dirty="0">
                <a:solidFill>
                  <a:srgbClr val="0070C0"/>
                </a:solidFill>
              </a:rPr>
              <a:t>(</a:t>
            </a:r>
            <a:r>
              <a:rPr lang="en-US" sz="1500" b="1" u="sng" dirty="0">
                <a:solidFill>
                  <a:srgbClr val="0070C0"/>
                </a:solidFill>
              </a:rPr>
              <a:t>3-5 sentences</a:t>
            </a:r>
            <a:r>
              <a:rPr lang="en-US" sz="1500" b="1" dirty="0">
                <a:solidFill>
                  <a:srgbClr val="0070C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436528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186</TotalTime>
  <Words>413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Gill Sans MT</vt:lpstr>
      <vt:lpstr>Gallery</vt:lpstr>
      <vt:lpstr>DBQ </vt:lpstr>
      <vt:lpstr>Introduction paragraph</vt:lpstr>
      <vt:lpstr>SUBTOPIC/ claim - A 1 Paragraph</vt:lpstr>
      <vt:lpstr>SUBTOPIC/ claim - B 1Paragraph </vt:lpstr>
      <vt:lpstr>SUBTOPIC/ claim - C 1Paragraph</vt:lpstr>
      <vt:lpstr>Complex Understanding Paragraph -optional-</vt:lpstr>
      <vt:lpstr>Conclusion Paragraph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DBQ</dc:title>
  <dc:creator>Douglas Liscio</dc:creator>
  <cp:lastModifiedBy>Douglas Liscio</cp:lastModifiedBy>
  <cp:revision>13</cp:revision>
  <cp:lastPrinted>2016-11-17T14:19:01Z</cp:lastPrinted>
  <dcterms:created xsi:type="dcterms:W3CDTF">2016-11-17T13:34:17Z</dcterms:created>
  <dcterms:modified xsi:type="dcterms:W3CDTF">2020-04-16T14:39:33Z</dcterms:modified>
</cp:coreProperties>
</file>