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Override4.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5.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heme/themeOverride6.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heme/themeOverride7.xml" ContentType="application/vnd.openxmlformats-officedocument.themeOverr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heme/themeOverride8.xml" ContentType="application/vnd.openxmlformats-officedocument.themeOverr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Lst>
  <p:notesMasterIdLst>
    <p:notesMasterId r:id="rId68"/>
  </p:notesMasterIdLst>
  <p:sldIdLst>
    <p:sldId id="256" r:id="rId4"/>
    <p:sldId id="353" r:id="rId5"/>
    <p:sldId id="312" r:id="rId6"/>
    <p:sldId id="257" r:id="rId7"/>
    <p:sldId id="258" r:id="rId8"/>
    <p:sldId id="261" r:id="rId9"/>
    <p:sldId id="383" r:id="rId10"/>
    <p:sldId id="382" r:id="rId11"/>
    <p:sldId id="356" r:id="rId12"/>
    <p:sldId id="381" r:id="rId13"/>
    <p:sldId id="309" r:id="rId14"/>
    <p:sldId id="357" r:id="rId15"/>
    <p:sldId id="310" r:id="rId16"/>
    <p:sldId id="358" r:id="rId17"/>
    <p:sldId id="343" r:id="rId18"/>
    <p:sldId id="292" r:id="rId19"/>
    <p:sldId id="293" r:id="rId20"/>
    <p:sldId id="340" r:id="rId21"/>
    <p:sldId id="311" r:id="rId22"/>
    <p:sldId id="359" r:id="rId23"/>
    <p:sldId id="352" r:id="rId24"/>
    <p:sldId id="259" r:id="rId25"/>
    <p:sldId id="286" r:id="rId26"/>
    <p:sldId id="265" r:id="rId27"/>
    <p:sldId id="341" r:id="rId28"/>
    <p:sldId id="354" r:id="rId29"/>
    <p:sldId id="266" r:id="rId30"/>
    <p:sldId id="323" r:id="rId31"/>
    <p:sldId id="342" r:id="rId32"/>
    <p:sldId id="313" r:id="rId33"/>
    <p:sldId id="360" r:id="rId34"/>
    <p:sldId id="361" r:id="rId35"/>
    <p:sldId id="314" r:id="rId36"/>
    <p:sldId id="344" r:id="rId37"/>
    <p:sldId id="315" r:id="rId38"/>
    <p:sldId id="362" r:id="rId39"/>
    <p:sldId id="318" r:id="rId40"/>
    <p:sldId id="317" r:id="rId41"/>
    <p:sldId id="346" r:id="rId42"/>
    <p:sldId id="316" r:id="rId43"/>
    <p:sldId id="345" r:id="rId44"/>
    <p:sldId id="379" r:id="rId45"/>
    <p:sldId id="260" r:id="rId46"/>
    <p:sldId id="268" r:id="rId47"/>
    <p:sldId id="365" r:id="rId48"/>
    <p:sldId id="366" r:id="rId49"/>
    <p:sldId id="363" r:id="rId50"/>
    <p:sldId id="351" r:id="rId51"/>
    <p:sldId id="378" r:id="rId52"/>
    <p:sldId id="269" r:id="rId53"/>
    <p:sldId id="270" r:id="rId54"/>
    <p:sldId id="349" r:id="rId55"/>
    <p:sldId id="377" r:id="rId56"/>
    <p:sldId id="320" r:id="rId57"/>
    <p:sldId id="367" r:id="rId58"/>
    <p:sldId id="368" r:id="rId59"/>
    <p:sldId id="364" r:id="rId60"/>
    <p:sldId id="324" r:id="rId61"/>
    <p:sldId id="350" r:id="rId62"/>
    <p:sldId id="325" r:id="rId63"/>
    <p:sldId id="380" r:id="rId64"/>
    <p:sldId id="355" r:id="rId65"/>
    <p:sldId id="326" r:id="rId66"/>
    <p:sldId id="376" r:id="rId67"/>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Perpetua" pitchFamily="18" charset="0"/>
        <a:ea typeface="+mn-ea"/>
        <a:cs typeface="+mn-cs"/>
      </a:defRPr>
    </a:lvl1pPr>
    <a:lvl2pPr marL="457200" algn="l" rtl="0" fontAlgn="base">
      <a:spcBef>
        <a:spcPct val="0"/>
      </a:spcBef>
      <a:spcAft>
        <a:spcPct val="0"/>
      </a:spcAft>
      <a:defRPr b="1" kern="1200">
        <a:solidFill>
          <a:schemeClr val="tx1"/>
        </a:solidFill>
        <a:latin typeface="Perpetua" pitchFamily="18" charset="0"/>
        <a:ea typeface="+mn-ea"/>
        <a:cs typeface="+mn-cs"/>
      </a:defRPr>
    </a:lvl2pPr>
    <a:lvl3pPr marL="914400" algn="l" rtl="0" fontAlgn="base">
      <a:spcBef>
        <a:spcPct val="0"/>
      </a:spcBef>
      <a:spcAft>
        <a:spcPct val="0"/>
      </a:spcAft>
      <a:defRPr b="1" kern="1200">
        <a:solidFill>
          <a:schemeClr val="tx1"/>
        </a:solidFill>
        <a:latin typeface="Perpetua" pitchFamily="18" charset="0"/>
        <a:ea typeface="+mn-ea"/>
        <a:cs typeface="+mn-cs"/>
      </a:defRPr>
    </a:lvl3pPr>
    <a:lvl4pPr marL="1371600" algn="l" rtl="0" fontAlgn="base">
      <a:spcBef>
        <a:spcPct val="0"/>
      </a:spcBef>
      <a:spcAft>
        <a:spcPct val="0"/>
      </a:spcAft>
      <a:defRPr b="1" kern="1200">
        <a:solidFill>
          <a:schemeClr val="tx1"/>
        </a:solidFill>
        <a:latin typeface="Perpetua" pitchFamily="18" charset="0"/>
        <a:ea typeface="+mn-ea"/>
        <a:cs typeface="+mn-cs"/>
      </a:defRPr>
    </a:lvl4pPr>
    <a:lvl5pPr marL="1828800" algn="l" rtl="0" fontAlgn="base">
      <a:spcBef>
        <a:spcPct val="0"/>
      </a:spcBef>
      <a:spcAft>
        <a:spcPct val="0"/>
      </a:spcAft>
      <a:defRPr b="1" kern="1200">
        <a:solidFill>
          <a:schemeClr val="tx1"/>
        </a:solidFill>
        <a:latin typeface="Perpetua" pitchFamily="18" charset="0"/>
        <a:ea typeface="+mn-ea"/>
        <a:cs typeface="+mn-cs"/>
      </a:defRPr>
    </a:lvl5pPr>
    <a:lvl6pPr marL="2286000" algn="l" defTabSz="914400" rtl="0" eaLnBrk="1" latinLnBrk="0" hangingPunct="1">
      <a:defRPr b="1" kern="1200">
        <a:solidFill>
          <a:schemeClr val="tx1"/>
        </a:solidFill>
        <a:latin typeface="Perpetua" pitchFamily="18" charset="0"/>
        <a:ea typeface="+mn-ea"/>
        <a:cs typeface="+mn-cs"/>
      </a:defRPr>
    </a:lvl6pPr>
    <a:lvl7pPr marL="2743200" algn="l" defTabSz="914400" rtl="0" eaLnBrk="1" latinLnBrk="0" hangingPunct="1">
      <a:defRPr b="1" kern="1200">
        <a:solidFill>
          <a:schemeClr val="tx1"/>
        </a:solidFill>
        <a:latin typeface="Perpetua" pitchFamily="18" charset="0"/>
        <a:ea typeface="+mn-ea"/>
        <a:cs typeface="+mn-cs"/>
      </a:defRPr>
    </a:lvl7pPr>
    <a:lvl8pPr marL="3200400" algn="l" defTabSz="914400" rtl="0" eaLnBrk="1" latinLnBrk="0" hangingPunct="1">
      <a:defRPr b="1" kern="1200">
        <a:solidFill>
          <a:schemeClr val="tx1"/>
        </a:solidFill>
        <a:latin typeface="Perpetua" pitchFamily="18" charset="0"/>
        <a:ea typeface="+mn-ea"/>
        <a:cs typeface="+mn-cs"/>
      </a:defRPr>
    </a:lvl8pPr>
    <a:lvl9pPr marL="3657600" algn="l" defTabSz="914400" rtl="0" eaLnBrk="1" latinLnBrk="0" hangingPunct="1">
      <a:defRPr b="1" kern="1200">
        <a:solidFill>
          <a:schemeClr val="tx1"/>
        </a:solidFill>
        <a:latin typeface="Perpetu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6600"/>
    <a:srgbClr val="990000"/>
    <a:srgbClr val="CC0000"/>
    <a:srgbClr val="0033CC"/>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9062" autoAdjust="0"/>
    <p:restoredTop sz="94660"/>
  </p:normalViewPr>
  <p:slideViewPr>
    <p:cSldViewPr>
      <p:cViewPr varScale="1">
        <p:scale>
          <a:sx n="65" d="100"/>
          <a:sy n="65" d="100"/>
        </p:scale>
        <p:origin x="640"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357EACF1-45C6-4724-A990-5469AAC18C41}" type="slidenum">
              <a:rPr lang="en-US"/>
              <a:pPr/>
              <a:t>‹#›</a:t>
            </a:fld>
            <a:endParaRPr lang="en-US"/>
          </a:p>
        </p:txBody>
      </p:sp>
    </p:spTree>
    <p:extLst>
      <p:ext uri="{BB962C8B-B14F-4D97-AF65-F5344CB8AC3E}">
        <p14:creationId xmlns:p14="http://schemas.microsoft.com/office/powerpoint/2010/main" val="7316249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Perpetua" pitchFamily="18" charset="0"/>
        <a:ea typeface="+mn-ea"/>
        <a:cs typeface="+mn-cs"/>
      </a:defRPr>
    </a:lvl1pPr>
    <a:lvl2pPr marL="457200" algn="l" rtl="0" fontAlgn="base">
      <a:spcBef>
        <a:spcPct val="30000"/>
      </a:spcBef>
      <a:spcAft>
        <a:spcPct val="0"/>
      </a:spcAft>
      <a:defRPr sz="1200" kern="1200">
        <a:solidFill>
          <a:schemeClr val="tx1"/>
        </a:solidFill>
        <a:latin typeface="Perpetua" pitchFamily="18" charset="0"/>
        <a:ea typeface="+mn-ea"/>
        <a:cs typeface="+mn-cs"/>
      </a:defRPr>
    </a:lvl2pPr>
    <a:lvl3pPr marL="914400" algn="l" rtl="0" fontAlgn="base">
      <a:spcBef>
        <a:spcPct val="30000"/>
      </a:spcBef>
      <a:spcAft>
        <a:spcPct val="0"/>
      </a:spcAft>
      <a:defRPr sz="1200" kern="1200">
        <a:solidFill>
          <a:schemeClr val="tx1"/>
        </a:solidFill>
        <a:latin typeface="Perpetua" pitchFamily="18" charset="0"/>
        <a:ea typeface="+mn-ea"/>
        <a:cs typeface="+mn-cs"/>
      </a:defRPr>
    </a:lvl3pPr>
    <a:lvl4pPr marL="1371600" algn="l" rtl="0" fontAlgn="base">
      <a:spcBef>
        <a:spcPct val="30000"/>
      </a:spcBef>
      <a:spcAft>
        <a:spcPct val="0"/>
      </a:spcAft>
      <a:defRPr sz="1200" kern="1200">
        <a:solidFill>
          <a:schemeClr val="tx1"/>
        </a:solidFill>
        <a:latin typeface="Perpetua" pitchFamily="18" charset="0"/>
        <a:ea typeface="+mn-ea"/>
        <a:cs typeface="+mn-cs"/>
      </a:defRPr>
    </a:lvl4pPr>
    <a:lvl5pPr marL="1828800" algn="l" rtl="0" fontAlgn="base">
      <a:spcBef>
        <a:spcPct val="30000"/>
      </a:spcBef>
      <a:spcAft>
        <a:spcPct val="0"/>
      </a:spcAft>
      <a:defRPr sz="1200" kern="1200">
        <a:solidFill>
          <a:schemeClr val="tx1"/>
        </a:solidFill>
        <a:latin typeface="Perpet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75A70-4395-47EF-A497-46571F52E7CC}" type="slidenum">
              <a:rPr lang="en-US"/>
              <a:pPr/>
              <a:t>1</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C89223-6768-4E4D-8966-30761A7AA769}" type="slidenum">
              <a:rPr lang="en-US"/>
              <a:pPr/>
              <a:t>10</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A5C099-7918-4CEA-A758-ABE182F07BB8}" type="slidenum">
              <a:rPr lang="en-US"/>
              <a:pPr/>
              <a:t>11</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4FA756-1EDF-4D73-8C8D-1B542F920EDE}" type="slidenum">
              <a:rPr lang="en-US"/>
              <a:pPr/>
              <a:t>12</a:t>
            </a:fld>
            <a:endParaRPr lang="en-US"/>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C6B823-B731-4C07-9839-B8D9A5C05659}" type="slidenum">
              <a:rPr lang="en-US"/>
              <a:pPr/>
              <a:t>13</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145BA-F7AA-4831-A589-7850D1F978EE}" type="slidenum">
              <a:rPr lang="en-US"/>
              <a:pPr/>
              <a:t>14</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2B6AF-D90B-4A46-825B-C281D7FC5C07}" type="slidenum">
              <a:rPr lang="en-US"/>
              <a:pPr/>
              <a:t>15</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1C679-8C6E-4D79-8FD7-350A3484F54D}" type="slidenum">
              <a:rPr lang="en-US"/>
              <a:pPr/>
              <a:t>16</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97AC6C-B64B-4FE1-9667-D98D2516A720}" type="slidenum">
              <a:rPr lang="en-US"/>
              <a:pPr/>
              <a:t>17</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85CE93-0D67-49D7-A1AF-21D27318866E}" type="slidenum">
              <a:rPr lang="en-US"/>
              <a:pPr/>
              <a:t>18</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E6C117-1C61-4A2F-A162-938A512E7D45}" type="slidenum">
              <a:rPr lang="en-US"/>
              <a:pPr/>
              <a:t>19</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8B39D5-D62C-4FAF-85E2-FA512BCCD495}" type="slidenum">
              <a:rPr lang="en-US"/>
              <a:pPr/>
              <a:t>2</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13432-46E0-450B-8B4C-5FB9C4B96C3E}" type="slidenum">
              <a:rPr lang="en-US"/>
              <a:pPr/>
              <a:t>20</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53D33F-6574-4CDD-9CDE-B524BBA4549B}" type="slidenum">
              <a:rPr lang="en-US"/>
              <a:pPr/>
              <a:t>21</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DEB95-9C9D-455D-AE06-9DFA127C0047}" type="slidenum">
              <a:rPr lang="en-US"/>
              <a:pPr/>
              <a:t>22</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A40632-BE18-4533-939C-143D39AEC087}" type="slidenum">
              <a:rPr lang="en-US"/>
              <a:pPr/>
              <a:t>23</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03C1BD-61DA-4628-B45A-A1A00A8D6E1D}" type="slidenum">
              <a:rPr lang="en-US"/>
              <a:pPr/>
              <a:t>24</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90F94-F90B-4FEE-A2F0-30C4EEE24FAD}" type="slidenum">
              <a:rPr lang="en-US"/>
              <a:pPr/>
              <a:t>25</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8E7E92-684B-4364-BB4A-34AD8D0A688F}" type="slidenum">
              <a:rPr lang="en-US"/>
              <a:pPr/>
              <a:t>26</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F1AC60-5303-43C1-8479-1718CE96E0EB}" type="slidenum">
              <a:rPr lang="en-US"/>
              <a:pPr/>
              <a:t>27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AA346C-C82C-4BC4-BC22-8F00A7B735D8}" type="slidenum">
              <a:rPr lang="en-US"/>
              <a:pPr/>
              <a:t>28</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724DBA-7021-4605-A85F-B48DA3042356}" type="slidenum">
              <a:rPr lang="en-US"/>
              <a:pPr/>
              <a:t>29</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241B03-8771-4C26-A7BD-F8126D997A17}" type="slidenum">
              <a:rPr lang="en-US"/>
              <a:pPr/>
              <a:t>3</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CE132-E7C8-426C-8C3B-3E12B6B0E98D}" type="slidenum">
              <a:rPr lang="en-US"/>
              <a:pPr/>
              <a:t>30</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02800E-E5A4-4235-B0EC-D580270B1D9E}" type="slidenum">
              <a:rPr lang="en-US"/>
              <a:pPr/>
              <a:t>31</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8F033-8CB2-432A-B5D8-CB82A45B3A72}" type="slidenum">
              <a:rPr lang="en-US"/>
              <a:pPr/>
              <a:t>32</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7461C3-7102-45C7-9680-6E22C84BF9DA}" type="slidenum">
              <a:rPr lang="en-US"/>
              <a:pPr/>
              <a:t>33</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2BAAB9-A440-4548-B68E-0E4C0D873CAC}" type="slidenum">
              <a:rPr lang="en-US"/>
              <a:pPr/>
              <a:t>34</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137DA5-A0AE-4820-B0DE-04D74804879F}" type="slidenum">
              <a:rPr lang="en-US"/>
              <a:pPr/>
              <a:t>35</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2F16F-B673-4F12-A969-BD077304D686}" type="slidenum">
              <a:rPr lang="en-US"/>
              <a:pPr/>
              <a:t>36</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842509-1204-488A-8F84-64C296A296DA}" type="slidenum">
              <a:rPr lang="en-US"/>
              <a:pPr/>
              <a:t>37</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8FA24-5475-40D9-9377-B62E6B623E4A}" type="slidenum">
              <a:rPr lang="en-US"/>
              <a:pPr/>
              <a:t>38</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CE58D-94A5-43D2-BC2B-D0179C65FEAC}" type="slidenum">
              <a:rPr lang="en-US"/>
              <a:pPr/>
              <a:t>39</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9B4A1-4E09-4EB4-8E72-EB36AF61BD62}" type="slidenum">
              <a:rPr lang="en-US"/>
              <a:pPr/>
              <a:t>4</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BB2060-9108-4682-B941-74B8B97CBD4F}" type="slidenum">
              <a:rPr lang="en-US"/>
              <a:pPr/>
              <a:t>40</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EA30D-5592-467A-9972-31FE445F0146}" type="slidenum">
              <a:rPr lang="en-US"/>
              <a:pPr/>
              <a:t>41</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A6C5B-9B2E-42D0-B7B4-E4B0E32C234B}" type="slidenum">
              <a:rPr lang="en-US"/>
              <a:pPr/>
              <a:t>42</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50062B-84DD-4D25-8E80-85DDCF46ABFB}" type="slidenum">
              <a:rPr lang="en-US"/>
              <a:pPr/>
              <a:t>43</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8DB1C-F4D0-451F-AC93-1A8C96832A8C}" type="slidenum">
              <a:rPr lang="en-US"/>
              <a:pPr/>
              <a:t>44</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B9BD10-B392-4692-8D36-4E6B5EDE422D}" type="slidenum">
              <a:rPr lang="en-US"/>
              <a:pPr/>
              <a:t>45</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5B54E2-8F32-4377-BD6F-DB1C2596109D}" type="slidenum">
              <a:rPr lang="en-US"/>
              <a:pPr/>
              <a:t>46</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AAE10-79D8-49A1-BBE9-502DA03D02DF}" type="slidenum">
              <a:rPr lang="en-US"/>
              <a:pPr/>
              <a:t>47</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210A4D-EECE-4534-986D-D10BD8B90765}" type="slidenum">
              <a:rPr lang="en-US"/>
              <a:pPr/>
              <a:t>48</a:t>
            </a:fld>
            <a:endParaRPr lang="en-US"/>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8D139B-02FE-41FF-A7D8-A7245BC90A2A}" type="slidenum">
              <a:rPr lang="en-US"/>
              <a:pPr/>
              <a:t>49</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249F73-9915-4FE7-9443-FA3F5302ABF8}" type="slidenum">
              <a:rPr lang="en-US"/>
              <a:pPr/>
              <a:t>5</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ECEC6-65AA-46C4-A97A-1654B1C5F17D}" type="slidenum">
              <a:rPr lang="en-US"/>
              <a:pPr/>
              <a:t>50</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8F97D-B3FD-45FD-BA58-D5449A54387C}" type="slidenum">
              <a:rPr lang="en-US"/>
              <a:pPr/>
              <a:t>51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38890-E403-43C9-BC07-5B3ECF0751BA}" type="slidenum">
              <a:rPr lang="en-US"/>
              <a:pPr/>
              <a:t>52</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ECD2D9-6B9B-496C-A054-EC89F4371BD9}" type="slidenum">
              <a:rPr lang="en-US"/>
              <a:pPr/>
              <a:t>53</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21CE6-87A9-4322-A0EC-CC794E8E22C1}" type="slidenum">
              <a:rPr lang="en-US"/>
              <a:pPr/>
              <a:t>54</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908EA-24DC-4F65-9224-3ABAB1602AC5}" type="slidenum">
              <a:rPr lang="en-US"/>
              <a:pPr/>
              <a:t>55</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EB6B7-190A-41AF-88E6-FC9D33E4DE56}" type="slidenum">
              <a:rPr lang="en-US"/>
              <a:pPr/>
              <a:t>56</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73C60-6490-4772-8944-AE8EBF7607DF}" type="slidenum">
              <a:rPr lang="en-US"/>
              <a:pPr/>
              <a:t>57</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76406-C27F-4288-A100-D6CD67CE1D54}" type="slidenum">
              <a:rPr lang="en-US"/>
              <a:pPr/>
              <a:t>58</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6EFD53-2F24-4BD7-B65F-B5CAF5BBCCEF}" type="slidenum">
              <a:rPr lang="en-US"/>
              <a:pPr/>
              <a:t>59</a:t>
            </a:fld>
            <a:endParaRPr 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8572CC-E677-4055-90D1-7590CEEF300B}" type="slidenum">
              <a:rPr lang="en-US"/>
              <a:pPr/>
              <a:t>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CD4E49-79A4-4DAE-8892-6D3005A1BC7A}" type="slidenum">
              <a:rPr lang="en-US"/>
              <a:pPr/>
              <a:t>60</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A7DE3-2937-48D3-9D0C-634BF508CDF2}" type="slidenum">
              <a:rPr lang="en-US"/>
              <a:pPr/>
              <a:t>61</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4A7C96-CE87-4EAF-A8BE-58BE575E04DF}" type="slidenum">
              <a:rPr lang="en-US"/>
              <a:pPr/>
              <a:t>62</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DA11E-42D9-4DF0-BEE8-F3DA300E4E13}" type="slidenum">
              <a:rPr lang="en-US"/>
              <a:pPr/>
              <a:t>63</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BBF1D4-88E3-405F-86E4-A5A285A28195}" type="slidenum">
              <a:rPr lang="en-US"/>
              <a:pPr/>
              <a:t>64</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95E11B-46FA-4E23-93CB-63F2222BE688}" type="slidenum">
              <a:rPr lang="en-US"/>
              <a:pPr/>
              <a:t>7</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2099F9-C6EF-4B63-A11D-1E9996CAD340}" type="slidenum">
              <a:rPr lang="en-US"/>
              <a:pPr/>
              <a:t>8</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5BFE6-FD1C-46A5-81EA-404E53BD0DA8}" type="slidenum">
              <a:rPr lang="en-US"/>
              <a:pPr/>
              <a:t>9</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9026" name="Group 2"/>
          <p:cNvGrpSpPr>
            <a:grpSpLocks/>
          </p:cNvGrpSpPr>
          <p:nvPr/>
        </p:nvGrpSpPr>
        <p:grpSpPr bwMode="auto">
          <a:xfrm>
            <a:off x="0" y="0"/>
            <a:ext cx="8763000" cy="5943600"/>
            <a:chOff x="0" y="0"/>
            <a:chExt cx="5520" cy="3744"/>
          </a:xfrm>
        </p:grpSpPr>
        <p:sp>
          <p:nvSpPr>
            <p:cNvPr id="129027"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endParaRPr lang="en-US" sz="2400" b="0">
                <a:latin typeface="Times New Roman" pitchFamily="18" charset="0"/>
              </a:endParaRPr>
            </a:p>
          </p:txBody>
        </p:sp>
        <p:grpSp>
          <p:nvGrpSpPr>
            <p:cNvPr id="129028" name="Group 4"/>
            <p:cNvGrpSpPr>
              <a:grpSpLocks/>
            </p:cNvGrpSpPr>
            <p:nvPr userDrawn="1"/>
          </p:nvGrpSpPr>
          <p:grpSpPr bwMode="auto">
            <a:xfrm>
              <a:off x="0" y="2208"/>
              <a:ext cx="5520" cy="1536"/>
              <a:chOff x="0" y="2208"/>
              <a:chExt cx="5520" cy="1536"/>
            </a:xfrm>
          </p:grpSpPr>
          <p:sp>
            <p:nvSpPr>
              <p:cNvPr id="129029"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129030"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129031"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en-US"/>
              </a:p>
            </p:txBody>
          </p:sp>
        </p:grpSp>
        <p:grpSp>
          <p:nvGrpSpPr>
            <p:cNvPr id="129032" name="Group 8"/>
            <p:cNvGrpSpPr>
              <a:grpSpLocks/>
            </p:cNvGrpSpPr>
            <p:nvPr userDrawn="1"/>
          </p:nvGrpSpPr>
          <p:grpSpPr bwMode="auto">
            <a:xfrm>
              <a:off x="400" y="336"/>
              <a:ext cx="5088" cy="192"/>
              <a:chOff x="400" y="336"/>
              <a:chExt cx="5088" cy="192"/>
            </a:xfrm>
          </p:grpSpPr>
          <p:sp>
            <p:nvSpPr>
              <p:cNvPr id="129033"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129034"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US"/>
              </a:p>
            </p:txBody>
          </p:sp>
        </p:grpSp>
      </p:grpSp>
      <p:sp>
        <p:nvSpPr>
          <p:cNvPr id="129035"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29036"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29037" name="Rectangle 13"/>
          <p:cNvSpPr>
            <a:spLocks noGrp="1" noChangeArrowheads="1"/>
          </p:cNvSpPr>
          <p:nvPr>
            <p:ph type="dt" sz="half" idx="2"/>
          </p:nvPr>
        </p:nvSpPr>
        <p:spPr>
          <a:xfrm>
            <a:off x="912813" y="6251575"/>
            <a:ext cx="1905000" cy="457200"/>
          </a:xfrm>
        </p:spPr>
        <p:txBody>
          <a:bodyPr/>
          <a:lstStyle>
            <a:lvl1pPr>
              <a:defRPr/>
            </a:lvl1pPr>
          </a:lstStyle>
          <a:p>
            <a:endParaRPr lang="en-US"/>
          </a:p>
        </p:txBody>
      </p:sp>
      <p:sp>
        <p:nvSpPr>
          <p:cNvPr id="129038" name="Rectangle 14"/>
          <p:cNvSpPr>
            <a:spLocks noGrp="1" noChangeArrowheads="1"/>
          </p:cNvSpPr>
          <p:nvPr>
            <p:ph type="ftr" sz="quarter" idx="3"/>
          </p:nvPr>
        </p:nvSpPr>
        <p:spPr>
          <a:xfrm>
            <a:off x="3354388" y="6248400"/>
            <a:ext cx="2895600" cy="457200"/>
          </a:xfrm>
        </p:spPr>
        <p:txBody>
          <a:bodyPr/>
          <a:lstStyle>
            <a:lvl1pPr>
              <a:defRPr/>
            </a:lvl1pPr>
          </a:lstStyle>
          <a:p>
            <a:endParaRPr lang="en-US"/>
          </a:p>
        </p:txBody>
      </p:sp>
      <p:sp>
        <p:nvSpPr>
          <p:cNvPr id="129039" name="Rectangle 15"/>
          <p:cNvSpPr>
            <a:spLocks noGrp="1" noChangeArrowheads="1"/>
          </p:cNvSpPr>
          <p:nvPr>
            <p:ph type="sldNum" sz="quarter" idx="4"/>
          </p:nvPr>
        </p:nvSpPr>
        <p:spPr/>
        <p:txBody>
          <a:bodyPr/>
          <a:lstStyle>
            <a:lvl1pPr>
              <a:defRPr/>
            </a:lvl1pPr>
          </a:lstStyle>
          <a:p>
            <a:fld id="{44F61E7B-1678-46D1-81ED-D36004A8B8A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0B5D21-D9E3-4892-92EF-14F53CB4603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E1C76B-C29F-4B77-9FCA-28AF7456388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14400" y="1600200"/>
            <a:ext cx="77724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a:defRPr/>
            </a:lvl1pPr>
          </a:lstStyle>
          <a:p>
            <a:fld id="{D552BE14-E7CF-4DED-91C2-FF57435A1BF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a:defRPr/>
            </a:lvl1pPr>
          </a:lstStyle>
          <a:p>
            <a:fld id="{74C91187-EF75-4553-96ED-DE90AB1A8F5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0F781F97-CB7A-4ED4-B140-F6EB94D79A8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781800" y="6248400"/>
            <a:ext cx="1905000" cy="457200"/>
          </a:xfrm>
          <a:prstGeom prst="rect">
            <a:avLst/>
          </a:prstGeom>
        </p:spPr>
        <p:txBody>
          <a:bodyPr/>
          <a:lstStyle>
            <a:lvl1pPr>
              <a:defRPr/>
            </a:lvl1pPr>
          </a:lstStyle>
          <a:p>
            <a:fld id="{69A55E11-93B8-478A-BB1E-A9F2C68E7D9F}"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781800" y="6248400"/>
            <a:ext cx="1905000" cy="457200"/>
          </a:xfrm>
          <a:prstGeom prst="rect">
            <a:avLst/>
          </a:prstGeom>
        </p:spPr>
        <p:txBody>
          <a:bodyPr/>
          <a:lstStyle>
            <a:lvl1pPr>
              <a:defRPr/>
            </a:lvl1pPr>
          </a:lstStyle>
          <a:p>
            <a:fld id="{E2407107-1148-4151-A0D7-7E8AB6E51C2B}"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781800" y="6248400"/>
            <a:ext cx="1905000" cy="457200"/>
          </a:xfrm>
          <a:prstGeom prst="rect">
            <a:avLst/>
          </a:prstGeom>
        </p:spPr>
        <p:txBody>
          <a:bodyPr/>
          <a:lstStyle>
            <a:lvl1pPr>
              <a:defRPr/>
            </a:lvl1pPr>
          </a:lstStyle>
          <a:p>
            <a:fld id="{2CD43524-4493-472F-A98A-774D62AE60C6}"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20CD7228-B0BE-4F9A-9E7F-323AFB0DF9C9}"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907FCD18-704A-40E6-93E9-16B4806662C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552BE14-E7CF-4DED-91C2-FF57435A1BF5}"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600200"/>
            <a:ext cx="7772400" cy="4530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a:defRPr/>
            </a:lvl1pPr>
          </a:lstStyle>
          <a:p>
            <a:fld id="{A30B5D21-D9E3-4892-92EF-14F53CB46034}"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a:defRPr/>
            </a:lvl1pPr>
          </a:lstStyle>
          <a:p>
            <a:fld id="{37E1C76B-C29F-4B77-9FCA-28AF74563880}"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14400" y="1600200"/>
            <a:ext cx="77724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a:defRPr/>
            </a:lvl1pPr>
          </a:lstStyle>
          <a:p>
            <a:fld id="{D552BE14-E7CF-4DED-91C2-FF57435A1BF5}"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a:defRPr/>
            </a:lvl1pPr>
          </a:lstStyle>
          <a:p>
            <a:fld id="{74C91187-EF75-4553-96ED-DE90AB1A8F50}"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0F781F97-CB7A-4ED4-B140-F6EB94D79A87}"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781800" y="6248400"/>
            <a:ext cx="1905000" cy="457200"/>
          </a:xfrm>
          <a:prstGeom prst="rect">
            <a:avLst/>
          </a:prstGeom>
        </p:spPr>
        <p:txBody>
          <a:bodyPr/>
          <a:lstStyle>
            <a:lvl1pPr>
              <a:defRPr/>
            </a:lvl1pPr>
          </a:lstStyle>
          <a:p>
            <a:fld id="{69A55E11-93B8-478A-BB1E-A9F2C68E7D9F}"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781800" y="6248400"/>
            <a:ext cx="1905000" cy="457200"/>
          </a:xfrm>
          <a:prstGeom prst="rect">
            <a:avLst/>
          </a:prstGeom>
        </p:spPr>
        <p:txBody>
          <a:bodyPr/>
          <a:lstStyle>
            <a:lvl1pPr>
              <a:defRPr/>
            </a:lvl1pPr>
          </a:lstStyle>
          <a:p>
            <a:fld id="{E2407107-1148-4151-A0D7-7E8AB6E51C2B}"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781800" y="6248400"/>
            <a:ext cx="1905000" cy="457200"/>
          </a:xfrm>
          <a:prstGeom prst="rect">
            <a:avLst/>
          </a:prstGeom>
        </p:spPr>
        <p:txBody>
          <a:bodyPr/>
          <a:lstStyle>
            <a:lvl1pPr>
              <a:defRPr/>
            </a:lvl1pPr>
          </a:lstStyle>
          <a:p>
            <a:fld id="{2CD43524-4493-472F-A98A-774D62AE60C6}"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20CD7228-B0BE-4F9A-9E7F-323AFB0DF9C9}"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a:prstGeom prst="rect">
            <a:avLst/>
          </a:prstGeom>
        </p:spPr>
        <p:txBody>
          <a:bodyPr/>
          <a:lstStyle>
            <a:lvl1pPr>
              <a:defRPr/>
            </a:lvl1pPr>
          </a:lstStyle>
          <a:p>
            <a:fld id="{907FCD18-704A-40E6-93E9-16B4806662C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C91187-EF75-4553-96ED-DE90AB1A8F50}"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600200"/>
            <a:ext cx="7772400" cy="4530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a:defRPr/>
            </a:lvl1pPr>
          </a:lstStyle>
          <a:p>
            <a:fld id="{A30B5D21-D9E3-4892-92EF-14F53CB46034}"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6251575"/>
            <a:ext cx="19812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352800" y="6248400"/>
            <a:ext cx="29718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a:prstGeom prst="rect">
            <a:avLst/>
          </a:prstGeom>
        </p:spPr>
        <p:txBody>
          <a:bodyPr/>
          <a:lstStyle>
            <a:lvl1pPr>
              <a:defRPr/>
            </a:lvl1pPr>
          </a:lstStyle>
          <a:p>
            <a:fld id="{37E1C76B-C29F-4B77-9FCA-28AF7456388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781F97-CB7A-4ED4-B140-F6EB94D79A8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9A55E11-93B8-478A-BB1E-A9F2C68E7D9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2407107-1148-4151-A0D7-7E8AB6E51C2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CD43524-4493-472F-A98A-774D62AE60C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CD7228-B0BE-4F9A-9E7F-323AFB0DF9C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07FCD18-704A-40E6-93E9-16B4806662C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8002" name="Group 2"/>
          <p:cNvGrpSpPr>
            <a:grpSpLocks/>
          </p:cNvGrpSpPr>
          <p:nvPr/>
        </p:nvGrpSpPr>
        <p:grpSpPr bwMode="auto">
          <a:xfrm>
            <a:off x="0" y="0"/>
            <a:ext cx="8686800" cy="4876800"/>
            <a:chOff x="0" y="0"/>
            <a:chExt cx="5472" cy="3072"/>
          </a:xfrm>
        </p:grpSpPr>
        <p:sp>
          <p:nvSpPr>
            <p:cNvPr id="128003"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en-US" sz="2400" b="0">
                <a:latin typeface="Times New Roman" pitchFamily="18" charset="0"/>
              </a:endParaRPr>
            </a:p>
          </p:txBody>
        </p:sp>
        <p:grpSp>
          <p:nvGrpSpPr>
            <p:cNvPr id="128004" name="Group 4"/>
            <p:cNvGrpSpPr>
              <a:grpSpLocks/>
            </p:cNvGrpSpPr>
            <p:nvPr/>
          </p:nvGrpSpPr>
          <p:grpSpPr bwMode="auto">
            <a:xfrm>
              <a:off x="240" y="893"/>
              <a:ext cx="5232" cy="115"/>
              <a:chOff x="240" y="893"/>
              <a:chExt cx="5232" cy="115"/>
            </a:xfrm>
          </p:grpSpPr>
          <p:sp>
            <p:nvSpPr>
              <p:cNvPr id="128005"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128006"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en-US"/>
              </a:p>
            </p:txBody>
          </p:sp>
        </p:grpSp>
      </p:grpSp>
      <p:sp>
        <p:nvSpPr>
          <p:cNvPr id="12800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800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8009"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lvl1pPr>
          </a:lstStyle>
          <a:p>
            <a:endParaRPr lang="en-US"/>
          </a:p>
        </p:txBody>
      </p:sp>
      <p:sp>
        <p:nvSpPr>
          <p:cNvPr id="128010"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vl1pPr>
          </a:lstStyle>
          <a:p>
            <a:endParaRPr lang="en-US"/>
          </a:p>
        </p:txBody>
      </p:sp>
      <p:sp>
        <p:nvSpPr>
          <p:cNvPr id="128011"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vl1pPr>
          </a:lstStyle>
          <a:p>
            <a:fld id="{D1477E8C-715A-490E-BC3D-266970C9DF73}" type="slidenum">
              <a:rPr lang="en-US"/>
              <a:pPr/>
              <a:t>‹#›</a:t>
            </a:fld>
            <a:endParaRPr lang="en-US"/>
          </a:p>
        </p:txBody>
      </p:sp>
      <p:sp>
        <p:nvSpPr>
          <p:cNvPr id="128012"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686800" cy="4876800"/>
            <a:chOff x="0" y="0"/>
            <a:chExt cx="5472" cy="3072"/>
          </a:xfrm>
        </p:grpSpPr>
        <p:sp>
          <p:nvSpPr>
            <p:cNvPr id="128003"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en-US" sz="2400" b="0">
                <a:latin typeface="Times New Roman" pitchFamily="18" charset="0"/>
              </a:endParaRPr>
            </a:p>
          </p:txBody>
        </p:sp>
        <p:grpSp>
          <p:nvGrpSpPr>
            <p:cNvPr id="3" name="Group 4"/>
            <p:cNvGrpSpPr>
              <a:grpSpLocks/>
            </p:cNvGrpSpPr>
            <p:nvPr/>
          </p:nvGrpSpPr>
          <p:grpSpPr bwMode="auto">
            <a:xfrm>
              <a:off x="240" y="893"/>
              <a:ext cx="5232" cy="115"/>
              <a:chOff x="240" y="893"/>
              <a:chExt cx="5232" cy="115"/>
            </a:xfrm>
          </p:grpSpPr>
          <p:sp>
            <p:nvSpPr>
              <p:cNvPr id="128005"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128006"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en-US"/>
              </a:p>
            </p:txBody>
          </p:sp>
        </p:grpSp>
      </p:grpSp>
      <p:sp>
        <p:nvSpPr>
          <p:cNvPr id="128012"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US"/>
          </a:p>
        </p:txBody>
      </p:sp>
      <p:sp>
        <p:nvSpPr>
          <p:cNvPr id="13" name="QuestionShape"/>
          <p:cNvSpPr/>
          <p:nvPr userDrawn="1"/>
        </p:nvSpPr>
        <p:spPr bwMode="auto">
          <a:xfrm>
            <a:off x="127000" y="127000"/>
            <a:ext cx="8890000" cy="2857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4200" smtClean="0">
                <a:solidFill>
                  <a:schemeClr val="tx2"/>
                </a:solidFill>
                <a:latin typeface="+mj-lt"/>
                <a:ea typeface="+mj-ea"/>
                <a:cs typeface="+mj-cs"/>
              </a:rPr>
              <a:t>iRespond Question Master</a:t>
            </a:r>
          </a:p>
        </p:txBody>
      </p:sp>
      <p:sp>
        <p:nvSpPr>
          <p:cNvPr id="14" name="AShape"/>
          <p:cNvSpPr/>
          <p:nvPr userDrawn="1"/>
        </p:nvSpPr>
        <p:spPr bwMode="auto">
          <a:xfrm>
            <a:off x="127000" y="3111500"/>
            <a:ext cx="8890000" cy="71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r>
              <a:rPr lang="en-US" sz="2800" smtClean="0">
                <a:solidFill>
                  <a:schemeClr val="tx1"/>
                </a:solidFill>
                <a:latin typeface="+mn-lt"/>
                <a:ea typeface="+mn-ea"/>
                <a:cs typeface="+mn-cs"/>
              </a:rPr>
              <a:t>A.) Response A</a:t>
            </a:r>
          </a:p>
        </p:txBody>
      </p:sp>
      <p:sp>
        <p:nvSpPr>
          <p:cNvPr id="15" name="BShape"/>
          <p:cNvSpPr/>
          <p:nvPr userDrawn="1"/>
        </p:nvSpPr>
        <p:spPr bwMode="auto">
          <a:xfrm>
            <a:off x="127000" y="3835400"/>
            <a:ext cx="8890000" cy="71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r>
              <a:rPr lang="en-US" sz="2800" smtClean="0">
                <a:solidFill>
                  <a:schemeClr val="tx1"/>
                </a:solidFill>
                <a:latin typeface="+mn-lt"/>
                <a:ea typeface="+mn-ea"/>
                <a:cs typeface="+mn-cs"/>
              </a:rPr>
              <a:t>B.) Response B</a:t>
            </a:r>
          </a:p>
        </p:txBody>
      </p:sp>
      <p:sp>
        <p:nvSpPr>
          <p:cNvPr id="16" name="CShape"/>
          <p:cNvSpPr/>
          <p:nvPr userDrawn="1"/>
        </p:nvSpPr>
        <p:spPr bwMode="auto">
          <a:xfrm>
            <a:off x="127000" y="4559300"/>
            <a:ext cx="8890000" cy="71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r>
              <a:rPr lang="en-US" sz="2800" smtClean="0">
                <a:solidFill>
                  <a:schemeClr val="tx1"/>
                </a:solidFill>
                <a:latin typeface="+mn-lt"/>
                <a:ea typeface="+mn-ea"/>
                <a:cs typeface="+mn-cs"/>
              </a:rPr>
              <a:t>C.) Response C</a:t>
            </a:r>
          </a:p>
        </p:txBody>
      </p:sp>
      <p:sp>
        <p:nvSpPr>
          <p:cNvPr id="17" name="DShape"/>
          <p:cNvSpPr/>
          <p:nvPr userDrawn="1"/>
        </p:nvSpPr>
        <p:spPr bwMode="auto">
          <a:xfrm>
            <a:off x="127000" y="5283200"/>
            <a:ext cx="8890000" cy="71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r>
              <a:rPr lang="en-US" sz="2800" smtClean="0">
                <a:solidFill>
                  <a:schemeClr val="tx1"/>
                </a:solidFill>
                <a:latin typeface="+mn-lt"/>
                <a:ea typeface="+mn-ea"/>
                <a:cs typeface="+mn-cs"/>
              </a:rPr>
              <a:t>D.) Response D</a:t>
            </a:r>
          </a:p>
        </p:txBody>
      </p:sp>
      <p:sp>
        <p:nvSpPr>
          <p:cNvPr id="18" name="EShape"/>
          <p:cNvSpPr/>
          <p:nvPr userDrawn="1"/>
        </p:nvSpPr>
        <p:spPr bwMode="auto">
          <a:xfrm>
            <a:off x="127000" y="6007100"/>
            <a:ext cx="8890000" cy="71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 typeface="Wingdings" pitchFamily="2" charset="2"/>
              <a:buNone/>
              <a:tabLst/>
            </a:pPr>
            <a:r>
              <a:rPr lang="en-US" sz="2800" smtClean="0">
                <a:solidFill>
                  <a:schemeClr val="tx1"/>
                </a:solidFill>
                <a:latin typeface="+mn-lt"/>
                <a:ea typeface="+mn-ea"/>
                <a:cs typeface="+mn-cs"/>
              </a:rPr>
              <a:t>E.) Response E</a:t>
            </a:r>
          </a:p>
        </p:txBody>
      </p:sp>
      <p:sp>
        <p:nvSpPr>
          <p:cNvPr id="19" name="Percent"/>
          <p:cNvSpPr/>
          <p:nvPr userDrawn="1"/>
        </p:nvSpPr>
        <p:spPr bwMode="auto">
          <a:xfrm>
            <a:off x="6350000" y="254000"/>
            <a:ext cx="2540000" cy="508000"/>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Perpetua" pitchFamily="18" charset="0"/>
              </a:rPr>
              <a:t>Percent Complete 100%</a:t>
            </a:r>
          </a:p>
        </p:txBody>
      </p:sp>
      <p:sp>
        <p:nvSpPr>
          <p:cNvPr id="20" name="Timer"/>
          <p:cNvSpPr/>
          <p:nvPr userDrawn="1"/>
        </p:nvSpPr>
        <p:spPr bwMode="auto">
          <a:xfrm>
            <a:off x="254000" y="254000"/>
            <a:ext cx="2540000" cy="508000"/>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Perpetua" pitchFamily="18" charset="0"/>
              </a:rPr>
              <a:t>00:30</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686800" cy="4876800"/>
            <a:chOff x="0" y="0"/>
            <a:chExt cx="5472" cy="3072"/>
          </a:xfrm>
        </p:grpSpPr>
        <p:sp>
          <p:nvSpPr>
            <p:cNvPr id="128003"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en-US" sz="2400" b="0">
                <a:latin typeface="Times New Roman" pitchFamily="18" charset="0"/>
              </a:endParaRPr>
            </a:p>
          </p:txBody>
        </p:sp>
        <p:grpSp>
          <p:nvGrpSpPr>
            <p:cNvPr id="3" name="Group 4"/>
            <p:cNvGrpSpPr>
              <a:grpSpLocks/>
            </p:cNvGrpSpPr>
            <p:nvPr/>
          </p:nvGrpSpPr>
          <p:grpSpPr bwMode="auto">
            <a:xfrm>
              <a:off x="240" y="893"/>
              <a:ext cx="5232" cy="115"/>
              <a:chOff x="240" y="893"/>
              <a:chExt cx="5232" cy="115"/>
            </a:xfrm>
          </p:grpSpPr>
          <p:sp>
            <p:nvSpPr>
              <p:cNvPr id="128005"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b="0">
                  <a:latin typeface="Times New Roman" pitchFamily="18" charset="0"/>
                </a:endParaRPr>
              </a:p>
            </p:txBody>
          </p:sp>
          <p:sp>
            <p:nvSpPr>
              <p:cNvPr id="128006"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en-US"/>
              </a:p>
            </p:txBody>
          </p:sp>
        </p:grpSp>
      </p:grpSp>
      <p:sp>
        <p:nvSpPr>
          <p:cNvPr id="128012"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US"/>
          </a:p>
        </p:txBody>
      </p:sp>
      <p:sp>
        <p:nvSpPr>
          <p:cNvPr id="13" name="GraphShape" hidden="1"/>
          <p:cNvSpPr/>
          <p:nvPr userDrawn="1"/>
        </p:nvSpPr>
        <p:spPr bwMode="auto">
          <a:xfrm>
            <a:off x="127000" y="254000"/>
            <a:ext cx="1270000" cy="1270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pitchFamily="18" charset="0"/>
              </a:rPr>
              <a:t>iRespond Graph</a:t>
            </a:r>
          </a:p>
        </p:txBody>
      </p:sp>
      <p:grpSp>
        <p:nvGrpSpPr>
          <p:cNvPr id="43" name="CorrectBarGroup"/>
          <p:cNvGrpSpPr/>
          <p:nvPr userDrawn="1"/>
        </p:nvGrpSpPr>
        <p:grpSpPr>
          <a:xfrm>
            <a:off x="1270000" y="3175000"/>
            <a:ext cx="2667000" cy="2540000"/>
            <a:chOff x="1270000" y="3175000"/>
            <a:chExt cx="2667000" cy="2540000"/>
          </a:xfrm>
        </p:grpSpPr>
        <p:sp>
          <p:nvSpPr>
            <p:cNvPr id="15" name="CorrectBar0"/>
            <p:cNvSpPr/>
            <p:nvPr userDrawn="1"/>
          </p:nvSpPr>
          <p:spPr bwMode="auto">
            <a:xfrm>
              <a:off x="1270000" y="3175000"/>
              <a:ext cx="1079500" cy="2540000"/>
            </a:xfrm>
            <a:prstGeom prst="rect">
              <a:avLst/>
            </a:prstGeom>
            <a:solidFill>
              <a:srgbClr val="22FF2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Perpetua" pitchFamily="18" charset="0"/>
              </a:endParaRPr>
            </a:p>
          </p:txBody>
        </p:sp>
        <p:sp>
          <p:nvSpPr>
            <p:cNvPr id="18" name="CorrectBar1"/>
            <p:cNvSpPr/>
            <p:nvPr userDrawn="1"/>
          </p:nvSpPr>
          <p:spPr bwMode="auto">
            <a:xfrm>
              <a:off x="2857500" y="4445000"/>
              <a:ext cx="1079500" cy="1270000"/>
            </a:xfrm>
            <a:prstGeom prst="rect">
              <a:avLst/>
            </a:prstGeom>
            <a:solidFill>
              <a:srgbClr val="22FF2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Perpetua" pitchFamily="18" charset="0"/>
              </a:endParaRPr>
            </a:p>
          </p:txBody>
        </p:sp>
      </p:grpSp>
      <p:grpSp>
        <p:nvGrpSpPr>
          <p:cNvPr id="41" name="PercentLabelGroup"/>
          <p:cNvGrpSpPr/>
          <p:nvPr userDrawn="1"/>
        </p:nvGrpSpPr>
        <p:grpSpPr>
          <a:xfrm>
            <a:off x="1270000" y="1270000"/>
            <a:ext cx="7429500" cy="317500"/>
            <a:chOff x="1270000" y="1270000"/>
            <a:chExt cx="7429500" cy="317500"/>
          </a:xfrm>
        </p:grpSpPr>
        <p:sp>
          <p:nvSpPr>
            <p:cNvPr id="14" name="PercentLabel0"/>
            <p:cNvSpPr/>
            <p:nvPr userDrawn="1"/>
          </p:nvSpPr>
          <p:spPr bwMode="auto">
            <a:xfrm>
              <a:off x="1270000" y="1270000"/>
              <a:ext cx="1079500" cy="317500"/>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rPr>
                <a:t>67%</a:t>
              </a:r>
            </a:p>
          </p:txBody>
        </p:sp>
        <p:sp>
          <p:nvSpPr>
            <p:cNvPr id="17" name="PercentLabel1"/>
            <p:cNvSpPr/>
            <p:nvPr userDrawn="1"/>
          </p:nvSpPr>
          <p:spPr bwMode="auto">
            <a:xfrm>
              <a:off x="2857500" y="1270000"/>
              <a:ext cx="1079500" cy="317500"/>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rPr>
                <a:t>33%</a:t>
              </a:r>
            </a:p>
          </p:txBody>
        </p:sp>
        <p:sp>
          <p:nvSpPr>
            <p:cNvPr id="20" name="PercentLabel2"/>
            <p:cNvSpPr/>
            <p:nvPr userDrawn="1"/>
          </p:nvSpPr>
          <p:spPr bwMode="auto">
            <a:xfrm>
              <a:off x="4445000" y="1270000"/>
              <a:ext cx="1079500" cy="317500"/>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rPr>
                <a:t>100%</a:t>
              </a:r>
            </a:p>
          </p:txBody>
        </p:sp>
        <p:sp>
          <p:nvSpPr>
            <p:cNvPr id="23" name="PercentLabel3"/>
            <p:cNvSpPr/>
            <p:nvPr userDrawn="1"/>
          </p:nvSpPr>
          <p:spPr bwMode="auto">
            <a:xfrm>
              <a:off x="6032500" y="1270000"/>
              <a:ext cx="1079500" cy="317500"/>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rPr>
                <a:t>100%</a:t>
              </a:r>
            </a:p>
          </p:txBody>
        </p:sp>
        <p:sp>
          <p:nvSpPr>
            <p:cNvPr id="26" name="PercentLabel4"/>
            <p:cNvSpPr/>
            <p:nvPr userDrawn="1"/>
          </p:nvSpPr>
          <p:spPr bwMode="auto">
            <a:xfrm>
              <a:off x="7620000" y="1270000"/>
              <a:ext cx="1079500" cy="317500"/>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rPr>
                <a:t>67%</a:t>
              </a:r>
            </a:p>
          </p:txBody>
        </p:sp>
      </p:grpSp>
      <p:grpSp>
        <p:nvGrpSpPr>
          <p:cNvPr id="44" name="IncorrectBarGroup"/>
          <p:cNvGrpSpPr/>
          <p:nvPr userDrawn="1"/>
        </p:nvGrpSpPr>
        <p:grpSpPr>
          <a:xfrm>
            <a:off x="4445000" y="1905000"/>
            <a:ext cx="4254500" cy="3810000"/>
            <a:chOff x="4445000" y="1905000"/>
            <a:chExt cx="4254500" cy="3810000"/>
          </a:xfrm>
        </p:grpSpPr>
        <p:sp>
          <p:nvSpPr>
            <p:cNvPr id="21" name="IncorrectBar2"/>
            <p:cNvSpPr/>
            <p:nvPr userDrawn="1"/>
          </p:nvSpPr>
          <p:spPr bwMode="auto">
            <a:xfrm>
              <a:off x="4445000" y="1905000"/>
              <a:ext cx="1079500" cy="3810000"/>
            </a:xfrm>
            <a:prstGeom prst="rect">
              <a:avLst/>
            </a:prstGeom>
            <a:solidFill>
              <a:srgbClr val="FF222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Perpetua" pitchFamily="18" charset="0"/>
              </a:endParaRPr>
            </a:p>
          </p:txBody>
        </p:sp>
        <p:sp>
          <p:nvSpPr>
            <p:cNvPr id="24" name="IncorrectBar3"/>
            <p:cNvSpPr/>
            <p:nvPr userDrawn="1"/>
          </p:nvSpPr>
          <p:spPr bwMode="auto">
            <a:xfrm>
              <a:off x="6032500" y="1905000"/>
              <a:ext cx="1079500" cy="3810000"/>
            </a:xfrm>
            <a:prstGeom prst="rect">
              <a:avLst/>
            </a:prstGeom>
            <a:solidFill>
              <a:srgbClr val="FF222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Perpetua" pitchFamily="18" charset="0"/>
              </a:endParaRPr>
            </a:p>
          </p:txBody>
        </p:sp>
        <p:sp>
          <p:nvSpPr>
            <p:cNvPr id="27" name="IncorrectBar4"/>
            <p:cNvSpPr/>
            <p:nvPr userDrawn="1"/>
          </p:nvSpPr>
          <p:spPr bwMode="auto">
            <a:xfrm>
              <a:off x="7620000" y="3175000"/>
              <a:ext cx="1079500" cy="2540000"/>
            </a:xfrm>
            <a:prstGeom prst="rect">
              <a:avLst/>
            </a:prstGeom>
            <a:solidFill>
              <a:srgbClr val="FF222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Perpetua" pitchFamily="18" charset="0"/>
              </a:endParaRPr>
            </a:p>
          </p:txBody>
        </p:sp>
      </p:grpSp>
      <p:grpSp>
        <p:nvGrpSpPr>
          <p:cNvPr id="39" name="XLabelGroup"/>
          <p:cNvGrpSpPr/>
          <p:nvPr userDrawn="1"/>
        </p:nvGrpSpPr>
        <p:grpSpPr>
          <a:xfrm>
            <a:off x="1270000" y="5842000"/>
            <a:ext cx="7429500" cy="317500"/>
            <a:chOff x="1270000" y="5842000"/>
            <a:chExt cx="7429500" cy="317500"/>
          </a:xfrm>
        </p:grpSpPr>
        <p:sp>
          <p:nvSpPr>
            <p:cNvPr id="16" name="XValueLabel0"/>
            <p:cNvSpPr/>
            <p:nvPr userDrawn="1"/>
          </p:nvSpPr>
          <p:spPr bwMode="auto">
            <a:xfrm>
              <a:off x="1270000" y="5842000"/>
              <a:ext cx="1079500" cy="317500"/>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rPr>
                <a:t>A*</a:t>
              </a:r>
            </a:p>
          </p:txBody>
        </p:sp>
        <p:sp>
          <p:nvSpPr>
            <p:cNvPr id="19" name="XValueLabel1"/>
            <p:cNvSpPr/>
            <p:nvPr userDrawn="1"/>
          </p:nvSpPr>
          <p:spPr bwMode="auto">
            <a:xfrm>
              <a:off x="2857500" y="5842000"/>
              <a:ext cx="1079500" cy="317500"/>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rPr>
                <a:t>B*</a:t>
              </a:r>
            </a:p>
          </p:txBody>
        </p:sp>
        <p:sp>
          <p:nvSpPr>
            <p:cNvPr id="22" name="XValueLabel2"/>
            <p:cNvSpPr/>
            <p:nvPr userDrawn="1"/>
          </p:nvSpPr>
          <p:spPr bwMode="auto">
            <a:xfrm>
              <a:off x="4445000" y="5842000"/>
              <a:ext cx="1079500" cy="317500"/>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rPr>
                <a:t>C</a:t>
              </a:r>
            </a:p>
          </p:txBody>
        </p:sp>
        <p:sp>
          <p:nvSpPr>
            <p:cNvPr id="25" name="XValueLabel3"/>
            <p:cNvSpPr/>
            <p:nvPr userDrawn="1"/>
          </p:nvSpPr>
          <p:spPr bwMode="auto">
            <a:xfrm>
              <a:off x="6032500" y="5842000"/>
              <a:ext cx="1079500" cy="317500"/>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rPr>
                <a:t>D</a:t>
              </a:r>
            </a:p>
          </p:txBody>
        </p:sp>
        <p:sp>
          <p:nvSpPr>
            <p:cNvPr id="28" name="XValueLabel4"/>
            <p:cNvSpPr/>
            <p:nvPr userDrawn="1"/>
          </p:nvSpPr>
          <p:spPr bwMode="auto">
            <a:xfrm>
              <a:off x="7620000" y="5842000"/>
              <a:ext cx="1079500" cy="317500"/>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Perpetua" pitchFamily="18" charset="0"/>
                </a:rPr>
                <a:t>E</a:t>
              </a:r>
            </a:p>
          </p:txBody>
        </p:sp>
      </p:grpSp>
      <p:grpSp>
        <p:nvGrpSpPr>
          <p:cNvPr id="42" name="AxisLineGroup"/>
          <p:cNvGrpSpPr/>
          <p:nvPr userDrawn="1"/>
        </p:nvGrpSpPr>
        <p:grpSpPr>
          <a:xfrm>
            <a:off x="889000" y="1587500"/>
            <a:ext cx="8001000" cy="4127500"/>
            <a:chOff x="889000" y="1587500"/>
            <a:chExt cx="8001000" cy="4127500"/>
          </a:xfrm>
        </p:grpSpPr>
        <p:cxnSp>
          <p:nvCxnSpPr>
            <p:cNvPr id="29" name="XAxisLine"/>
            <p:cNvCxnSpPr/>
            <p:nvPr userDrawn="1"/>
          </p:nvCxnSpPr>
          <p:spPr bwMode="auto">
            <a:xfrm>
              <a:off x="889000" y="5715000"/>
              <a:ext cx="8001000"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30" name="YAxisLine"/>
            <p:cNvCxnSpPr/>
            <p:nvPr userDrawn="1"/>
          </p:nvCxnSpPr>
          <p:spPr bwMode="auto">
            <a:xfrm>
              <a:off x="1016000" y="1587500"/>
              <a:ext cx="0" cy="412750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31" name="YAxisTick0"/>
            <p:cNvCxnSpPr/>
            <p:nvPr userDrawn="1"/>
          </p:nvCxnSpPr>
          <p:spPr bwMode="auto">
            <a:xfrm>
              <a:off x="889000" y="5715000"/>
              <a:ext cx="254000"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33" name="YAxisTick1"/>
            <p:cNvCxnSpPr/>
            <p:nvPr userDrawn="1"/>
          </p:nvCxnSpPr>
          <p:spPr bwMode="auto">
            <a:xfrm>
              <a:off x="889000" y="4445000"/>
              <a:ext cx="254000"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35" name="YAxisTick2"/>
            <p:cNvCxnSpPr/>
            <p:nvPr userDrawn="1"/>
          </p:nvCxnSpPr>
          <p:spPr bwMode="auto">
            <a:xfrm>
              <a:off x="889000" y="3175000"/>
              <a:ext cx="254000"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cxnSp>
          <p:nvCxnSpPr>
            <p:cNvPr id="37" name="YAxisTick3"/>
            <p:cNvCxnSpPr/>
            <p:nvPr userDrawn="1"/>
          </p:nvCxnSpPr>
          <p:spPr bwMode="auto">
            <a:xfrm>
              <a:off x="889000" y="1905000"/>
              <a:ext cx="254000" cy="0"/>
            </a:xfrm>
            <a:prstGeom prst="line">
              <a:avLst/>
            </a:prstGeom>
            <a:solidFill>
              <a:schemeClr val="accent1"/>
            </a:solidFill>
            <a:ln w="25400" cap="flat" cmpd="sng" algn="ctr">
              <a:solidFill>
                <a:srgbClr val="000000"/>
              </a:solidFill>
              <a:prstDash val="solid"/>
              <a:round/>
              <a:headEnd type="none" w="med" len="med"/>
              <a:tailEnd type="none" w="med" len="med"/>
            </a:ln>
            <a:effectLst/>
          </p:spPr>
        </p:cxnSp>
      </p:grpSp>
      <p:grpSp>
        <p:nvGrpSpPr>
          <p:cNvPr id="40" name="YLabelGroup"/>
          <p:cNvGrpSpPr/>
          <p:nvPr userDrawn="1"/>
        </p:nvGrpSpPr>
        <p:grpSpPr>
          <a:xfrm>
            <a:off x="254000" y="1841500"/>
            <a:ext cx="762000" cy="3937000"/>
            <a:chOff x="254000" y="1841500"/>
            <a:chExt cx="762000" cy="3937000"/>
          </a:xfrm>
        </p:grpSpPr>
        <p:sp>
          <p:nvSpPr>
            <p:cNvPr id="32" name="YValueLabel0"/>
            <p:cNvSpPr/>
            <p:nvPr userDrawn="1"/>
          </p:nvSpPr>
          <p:spPr bwMode="auto">
            <a:xfrm>
              <a:off x="254000" y="5651500"/>
              <a:ext cx="762000" cy="127000"/>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Perpetua" pitchFamily="18" charset="0"/>
                </a:rPr>
                <a:t>0</a:t>
              </a:r>
            </a:p>
          </p:txBody>
        </p:sp>
        <p:sp>
          <p:nvSpPr>
            <p:cNvPr id="34" name="YValueLabel1"/>
            <p:cNvSpPr/>
            <p:nvPr userDrawn="1"/>
          </p:nvSpPr>
          <p:spPr bwMode="auto">
            <a:xfrm>
              <a:off x="254000" y="4381500"/>
              <a:ext cx="762000" cy="127000"/>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Perpetua" pitchFamily="18" charset="0"/>
                </a:rPr>
                <a:t>1</a:t>
              </a:r>
            </a:p>
          </p:txBody>
        </p:sp>
        <p:sp>
          <p:nvSpPr>
            <p:cNvPr id="36" name="YValueLabel2"/>
            <p:cNvSpPr/>
            <p:nvPr userDrawn="1"/>
          </p:nvSpPr>
          <p:spPr bwMode="auto">
            <a:xfrm>
              <a:off x="254000" y="3111500"/>
              <a:ext cx="762000" cy="127000"/>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Perpetua" pitchFamily="18" charset="0"/>
                </a:rPr>
                <a:t>2</a:t>
              </a:r>
            </a:p>
          </p:txBody>
        </p:sp>
        <p:sp>
          <p:nvSpPr>
            <p:cNvPr id="38" name="YValueLabel3"/>
            <p:cNvSpPr/>
            <p:nvPr userDrawn="1"/>
          </p:nvSpPr>
          <p:spPr bwMode="auto">
            <a:xfrm>
              <a:off x="254000" y="1841500"/>
              <a:ext cx="762000" cy="127000"/>
            </a:xfrm>
            <a:prstGeom prst="rect">
              <a:avLst/>
            </a:prstGeom>
            <a:solidFill>
              <a:schemeClr val="accent1">
                <a:alpha val="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Perpetua" pitchFamily="18" charset="0"/>
                </a:rPr>
                <a:t>3</a:t>
              </a:r>
            </a:p>
          </p:txBody>
        </p:sp>
      </p:gr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54.xml.rels><?xml version="1.0" encoding="UTF-8" standalone="yes"?>
<Relationships xmlns="http://schemas.openxmlformats.org/package/2006/relationships"><Relationship Id="rId3" Type="http://schemas.openxmlformats.org/officeDocument/2006/relationships/hyperlink" Target="http://images.google.com/imgres?imgurl=http://www.americaslibrary.gov/assets/jb/reform/jb_reform_wilson_1_e.jpg&amp;imgrefurl=http://www.americaslibrary.gov/jb/reform/jb_reform_wilson_1_e.html&amp;h=580&amp;w=580&amp;sz=119&amp;hl=en&amp;start=2&amp;tbnid=LyRLIHaApOa1YM:&amp;tbnh=134&amp;tbnw=134&amp;prev=/images?q=woodrow+wilson&amp;svnum=10&amp;hl=en&amp;ie=UTF-8&amp;oe=ISO-8859-1&amp;safe=off&amp;sa=N"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images.google.com/imgres?imgurl=http://www.historyplace.com/specials/calendar/docs-pix/wilson.jpg&amp;imgrefurl=http://www.historyplace.com/specials/portraits/presidents/index.html&amp;h=466&amp;w=400&amp;sz=25&amp;hl=en&amp;start=1&amp;tbnid=dms95Y-II13kWM:&amp;tbnh=128&amp;tbnw=110&amp;prev=/images?q=woodrow+wilson&amp;svnum=10&amp;hl=en&amp;ie=UTF-8&amp;oe=ISO-8859-1&amp;safe=off&amp;sa=N"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themeOverride" Target="../theme/themeOverride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zus.ask.com/r?t=p&amp;d=us&amp;s=a&amp;c=p&amp;l=dir&amp;o=0&amp;sv=0a30050f&amp;ip=cdbc7406&amp;id=801D7D5129C7C22F956F00CAC36C03FD&amp;q=teddy+roosevelt&amp;p=1&amp;qs=2072&amp;ac=5&amp;g=42ffNK2frbZrtD&amp;en=js&amp;io=7&amp;ep=&amp;eo=&amp;b=img&amp;bc=&amp;br=&amp;tp=d&amp;ec=16&amp;pt=JS%20thumbnail&amp;ex=&amp;url=http://www.npg.si.edu/exh/roosevelt/whtr.htm&amp;u=http://images.ask.com/fr?q=teddy+roosevelt&amp;desturi=http://www.npg.si.edu/exh/roosevelt/whtr.htm&amp;fm=i&amp;ac=5&amp;ftURI=http://images.ask.com/fr?q=teddy+roosevelt&amp;desturi=http://www.npg.si.edu/exh/roosevelt/whtr.htm&amp;imagesrc=http://www.npg.si.edu/img2/roosevelt/whtr.jpg&amp;thumbsrc=http://65.214.37.88/ts?t=2706482274039341205&amp;thumbuselocalisedstatic=false&amp;fn=whtr.jpg&amp;f=2&amp;fm=i&amp;ftbURI=http://images.ask.com/pictures?q=teddy+roosevelt&amp;page=1&amp;qt=0"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xml"/><Relationship Id="rId1" Type="http://schemas.openxmlformats.org/officeDocument/2006/relationships/themeOverride" Target="../theme/themeOverride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6600" b="1">
                <a:solidFill>
                  <a:srgbClr val="0033CC"/>
                </a:solidFill>
                <a:effectLst>
                  <a:outerShdw blurRad="38100" dist="38100" dir="2700000" algn="tl">
                    <a:srgbClr val="C0C0C0"/>
                  </a:outerShdw>
                </a:effectLst>
                <a:latin typeface="Perpetua" pitchFamily="18" charset="0"/>
              </a:rPr>
              <a:t>Unit </a:t>
            </a:r>
            <a:r>
              <a:rPr lang="en-US" sz="6600" b="1" smtClean="0">
                <a:solidFill>
                  <a:srgbClr val="0033CC"/>
                </a:solidFill>
                <a:effectLst>
                  <a:outerShdw blurRad="38100" dist="38100" dir="2700000" algn="tl">
                    <a:srgbClr val="C0C0C0"/>
                  </a:outerShdw>
                </a:effectLst>
                <a:latin typeface="Perpetua" pitchFamily="18" charset="0"/>
              </a:rPr>
              <a:t>#7B</a:t>
            </a:r>
            <a:r>
              <a:rPr lang="en-US" b="1" dirty="0">
                <a:solidFill>
                  <a:srgbClr val="0033CC"/>
                </a:solidFill>
                <a:effectLst>
                  <a:outerShdw blurRad="38100" dist="38100" dir="2700000" algn="tl">
                    <a:srgbClr val="C0C0C0"/>
                  </a:outerShdw>
                </a:effectLst>
                <a:latin typeface="Perpetua" pitchFamily="18" charset="0"/>
              </a:rPr>
              <a:t/>
            </a:r>
            <a:br>
              <a:rPr lang="en-US" b="1" dirty="0">
                <a:solidFill>
                  <a:srgbClr val="0033CC"/>
                </a:solidFill>
                <a:effectLst>
                  <a:outerShdw blurRad="38100" dist="38100" dir="2700000" algn="tl">
                    <a:srgbClr val="C0C0C0"/>
                  </a:outerShdw>
                </a:effectLst>
                <a:latin typeface="Perpetua" pitchFamily="18" charset="0"/>
              </a:rPr>
            </a:br>
            <a:r>
              <a:rPr lang="en-US" b="1" dirty="0" smtClean="0">
                <a:effectLst>
                  <a:outerShdw blurRad="38100" dist="38100" dir="2700000" algn="tl">
                    <a:srgbClr val="C0C0C0"/>
                  </a:outerShdw>
                </a:effectLst>
                <a:latin typeface="Perpetua" pitchFamily="18" charset="0"/>
              </a:rPr>
              <a:t>Chapter 24</a:t>
            </a:r>
            <a:endParaRPr lang="en-US" b="1" dirty="0">
              <a:effectLst>
                <a:outerShdw blurRad="38100" dist="38100" dir="2700000" algn="tl">
                  <a:srgbClr val="C0C0C0"/>
                </a:outerShdw>
              </a:effectLst>
              <a:latin typeface="Perpetua" pitchFamily="18" charset="0"/>
            </a:endParaRPr>
          </a:p>
        </p:txBody>
      </p:sp>
      <p:sp>
        <p:nvSpPr>
          <p:cNvPr id="2051" name="Rectangle 3"/>
          <p:cNvSpPr>
            <a:spLocks noGrp="1" noChangeArrowheads="1"/>
          </p:cNvSpPr>
          <p:nvPr>
            <p:ph type="subTitle" idx="1"/>
          </p:nvPr>
        </p:nvSpPr>
        <p:spPr>
          <a:xfrm>
            <a:off x="1219200" y="3810000"/>
            <a:ext cx="7010400" cy="1752600"/>
          </a:xfrm>
        </p:spPr>
        <p:txBody>
          <a:bodyPr/>
          <a:lstStyle/>
          <a:p>
            <a:r>
              <a:rPr lang="en-US" sz="3200" b="1" dirty="0">
                <a:solidFill>
                  <a:srgbClr val="006600"/>
                </a:solidFill>
                <a:effectLst>
                  <a:outerShdw blurRad="38100" dist="38100" dir="2700000" algn="tl">
                    <a:srgbClr val="C0C0C0"/>
                  </a:outerShdw>
                </a:effectLst>
              </a:rPr>
              <a:t>The Progressive </a:t>
            </a:r>
            <a:r>
              <a:rPr lang="en-US" sz="3200" b="1" dirty="0" smtClean="0">
                <a:solidFill>
                  <a:srgbClr val="006600"/>
                </a:solidFill>
                <a:effectLst>
                  <a:outerShdw blurRad="38100" dist="38100" dir="2700000" algn="tl">
                    <a:srgbClr val="C0C0C0"/>
                  </a:outerShdw>
                </a:effectLst>
              </a:rPr>
              <a:t>Era</a:t>
            </a:r>
          </a:p>
          <a:p>
            <a:r>
              <a:rPr lang="en-US" sz="3200" b="1" dirty="0" smtClean="0">
                <a:solidFill>
                  <a:srgbClr val="006600"/>
                </a:solidFill>
                <a:effectLst>
                  <a:outerShdw blurRad="38100" dist="38100" dir="2700000" algn="tl">
                    <a:srgbClr val="C0C0C0"/>
                  </a:outerShdw>
                </a:effectLst>
              </a:rPr>
              <a:t> </a:t>
            </a:r>
            <a:r>
              <a:rPr lang="en-US" sz="3200" b="1" dirty="0" smtClean="0">
                <a:solidFill>
                  <a:srgbClr val="0033CC"/>
                </a:solidFill>
                <a:effectLst>
                  <a:outerShdw blurRad="38100" dist="38100" dir="2700000" algn="tl">
                    <a:srgbClr val="C0C0C0"/>
                  </a:outerShdw>
                </a:effectLst>
              </a:rPr>
              <a:t>(1901 </a:t>
            </a:r>
            <a:r>
              <a:rPr lang="en-US" sz="3200" b="1" dirty="0">
                <a:solidFill>
                  <a:srgbClr val="0033CC"/>
                </a:solidFill>
                <a:effectLst>
                  <a:outerShdw blurRad="38100" dist="38100" dir="2700000" algn="tl">
                    <a:srgbClr val="C0C0C0"/>
                  </a:outerShdw>
                </a:effectLst>
              </a:rPr>
              <a:t>– </a:t>
            </a:r>
            <a:r>
              <a:rPr lang="en-US" sz="3200" b="1" dirty="0" smtClean="0">
                <a:solidFill>
                  <a:srgbClr val="0033CC"/>
                </a:solidFill>
                <a:effectLst>
                  <a:outerShdw blurRad="38100" dist="38100" dir="2700000" algn="tl">
                    <a:srgbClr val="C0C0C0"/>
                  </a:outerShdw>
                </a:effectLst>
              </a:rPr>
              <a:t>1917)</a:t>
            </a:r>
            <a:endParaRPr lang="en-US" sz="3200" b="1" dirty="0">
              <a:solidFill>
                <a:srgbClr val="0033CC"/>
              </a:solidFill>
              <a:effectLst>
                <a:outerShdw blurRad="38100" dist="38100" dir="2700000" algn="tl">
                  <a:srgbClr val="C0C0C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500"/>
                                        <p:tgtEl>
                                          <p:spTgt spid="2051">
                                            <p:txEl>
                                              <p:pRg st="0" end="0"/>
                                            </p:txEl>
                                          </p:spTgt>
                                        </p:tgtEl>
                                      </p:cBhvr>
                                    </p:animEffect>
                                    <p:anim calcmode="lin" valueType="num">
                                      <p:cBhvr>
                                        <p:cTn id="15"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051">
                                            <p:txEl>
                                              <p:pRg st="1" end="1"/>
                                            </p:txEl>
                                          </p:spTgt>
                                        </p:tgtEl>
                                        <p:attrNameLst>
                                          <p:attrName>style.visibility</p:attrName>
                                        </p:attrNameLst>
                                      </p:cBhvr>
                                      <p:to>
                                        <p:strVal val="visible"/>
                                      </p:to>
                                    </p:set>
                                    <p:animEffect transition="in" filter="fade">
                                      <p:cBhvr>
                                        <p:cTn id="21" dur="500"/>
                                        <p:tgtEl>
                                          <p:spTgt spid="2051">
                                            <p:txEl>
                                              <p:pRg st="1" end="1"/>
                                            </p:txEl>
                                          </p:spTgt>
                                        </p:tgtEl>
                                      </p:cBhvr>
                                    </p:animEffect>
                                    <p:anim calcmode="lin" valueType="num">
                                      <p:cBhvr>
                                        <p:cTn id="22"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05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sz="4600" b="1">
                <a:solidFill>
                  <a:srgbClr val="CC6600"/>
                </a:solidFill>
                <a:effectLst>
                  <a:outerShdw blurRad="38100" dist="38100" dir="2700000" algn="tl">
                    <a:srgbClr val="000000"/>
                  </a:outerShdw>
                </a:effectLst>
              </a:rPr>
              <a:t>“The Progressive Era”</a:t>
            </a:r>
            <a:r>
              <a:rPr lang="en-US" sz="4600" b="1">
                <a:solidFill>
                  <a:srgbClr val="CC6600"/>
                </a:solidFill>
              </a:rPr>
              <a:t> </a:t>
            </a:r>
            <a:r>
              <a:rPr lang="en-US" sz="3800" b="1">
                <a:solidFill>
                  <a:srgbClr val="CC6600"/>
                </a:solidFill>
                <a:effectLst>
                  <a:outerShdw blurRad="38100" dist="38100" dir="2700000" algn="tl">
                    <a:srgbClr val="000000"/>
                  </a:outerShdw>
                </a:effectLst>
                <a:latin typeface="Sylfaen" pitchFamily="18" charset="0"/>
              </a:rPr>
              <a:t>(p. 1)</a:t>
            </a:r>
          </a:p>
        </p:txBody>
      </p:sp>
      <p:sp>
        <p:nvSpPr>
          <p:cNvPr id="390147" name="Rectangle 3"/>
          <p:cNvSpPr>
            <a:spLocks noGrp="1" noChangeArrowheads="1"/>
          </p:cNvSpPr>
          <p:nvPr>
            <p:ph type="body" sz="half" idx="1"/>
          </p:nvPr>
        </p:nvSpPr>
        <p:spPr>
          <a:xfrm>
            <a:off x="685800" y="1600200"/>
            <a:ext cx="8077200" cy="5257800"/>
          </a:xfrm>
        </p:spPr>
        <p:txBody>
          <a:bodyPr/>
          <a:lstStyle/>
          <a:p>
            <a:pPr marL="457200" indent="-457200">
              <a:lnSpc>
                <a:spcPct val="170000"/>
              </a:lnSpc>
              <a:buFont typeface="Wingdings" pitchFamily="2" charset="2"/>
              <a:buNone/>
            </a:pPr>
            <a:r>
              <a:rPr lang="en-US" b="1" u="sng">
                <a:solidFill>
                  <a:srgbClr val="990000"/>
                </a:solidFill>
                <a:effectLst>
                  <a:outerShdw blurRad="38100" dist="38100" dir="2700000" algn="tl">
                    <a:srgbClr val="000000"/>
                  </a:outerShdw>
                </a:effectLst>
              </a:rPr>
              <a:t>3.	Contrast the Social Gospel and its results with Social Darwinism.</a:t>
            </a:r>
          </a:p>
          <a:p>
            <a:pPr marL="457200" indent="-457200">
              <a:lnSpc>
                <a:spcPct val="170000"/>
              </a:lnSpc>
              <a:buFont typeface="Wingdings" pitchFamily="2" charset="2"/>
              <a:buNone/>
            </a:pPr>
            <a:r>
              <a:rPr lang="en-US" b="1">
                <a:effectLst>
                  <a:outerShdw blurRad="38100" dist="38100" dir="2700000" algn="tl">
                    <a:srgbClr val="FFFFFF"/>
                  </a:outerShdw>
                </a:effectLst>
              </a:rPr>
              <a:t>Unlike Social Darwinism, which applied to the principle of “survival of the fittest” to society, the Social Gospel Movement applied the Bible’s teachings on charity and justice to improve society.</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90146"/>
                                        </p:tgtEl>
                                        <p:attrNameLst>
                                          <p:attrName>style.visibility</p:attrName>
                                        </p:attrNameLst>
                                      </p:cBhvr>
                                      <p:to>
                                        <p:strVal val="visible"/>
                                      </p:to>
                                    </p:set>
                                    <p:anim calcmode="lin" valueType="num">
                                      <p:cBhvr>
                                        <p:cTn id="7" dur="1000" fill="hold"/>
                                        <p:tgtEl>
                                          <p:spTgt spid="390146"/>
                                        </p:tgtEl>
                                        <p:attrNameLst>
                                          <p:attrName>ppt_x</p:attrName>
                                        </p:attrNameLst>
                                      </p:cBhvr>
                                      <p:tavLst>
                                        <p:tav tm="0">
                                          <p:val>
                                            <p:strVal val="#ppt_x-.2"/>
                                          </p:val>
                                        </p:tav>
                                        <p:tav tm="100000">
                                          <p:val>
                                            <p:strVal val="#ppt_x"/>
                                          </p:val>
                                        </p:tav>
                                      </p:tavLst>
                                    </p:anim>
                                    <p:anim calcmode="lin" valueType="num">
                                      <p:cBhvr>
                                        <p:cTn id="8" dur="1000" fill="hold"/>
                                        <p:tgtEl>
                                          <p:spTgt spid="3901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014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90147">
                                            <p:txEl>
                                              <p:pRg st="0" end="0"/>
                                            </p:txEl>
                                          </p:spTgt>
                                        </p:tgtEl>
                                        <p:attrNameLst>
                                          <p:attrName>style.visibility</p:attrName>
                                        </p:attrNameLst>
                                      </p:cBhvr>
                                      <p:to>
                                        <p:strVal val="visible"/>
                                      </p:to>
                                    </p:set>
                                    <p:animEffect transition="in" filter="fade">
                                      <p:cBhvr>
                                        <p:cTn id="14" dur="500"/>
                                        <p:tgtEl>
                                          <p:spTgt spid="390147">
                                            <p:txEl>
                                              <p:pRg st="0" end="0"/>
                                            </p:txEl>
                                          </p:spTgt>
                                        </p:tgtEl>
                                      </p:cBhvr>
                                    </p:animEffect>
                                    <p:anim calcmode="lin" valueType="num">
                                      <p:cBhvr>
                                        <p:cTn id="15" dur="500" fill="hold"/>
                                        <p:tgtEl>
                                          <p:spTgt spid="39014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9014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90147">
                                            <p:txEl>
                                              <p:pRg st="1" end="1"/>
                                            </p:txEl>
                                          </p:spTgt>
                                        </p:tgtEl>
                                        <p:attrNameLst>
                                          <p:attrName>style.visibility</p:attrName>
                                        </p:attrNameLst>
                                      </p:cBhvr>
                                      <p:to>
                                        <p:strVal val="visible"/>
                                      </p:to>
                                    </p:set>
                                    <p:animEffect transition="in" filter="fade">
                                      <p:cBhvr>
                                        <p:cTn id="21" dur="500"/>
                                        <p:tgtEl>
                                          <p:spTgt spid="390147">
                                            <p:txEl>
                                              <p:pRg st="1" end="1"/>
                                            </p:txEl>
                                          </p:spTgt>
                                        </p:tgtEl>
                                      </p:cBhvr>
                                    </p:animEffect>
                                    <p:anim calcmode="lin" valueType="num">
                                      <p:cBhvr>
                                        <p:cTn id="22" dur="500" fill="hold"/>
                                        <p:tgtEl>
                                          <p:spTgt spid="39014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90147">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6" grpId="0"/>
      <p:bldP spid="39014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187395" name="Rectangle 3"/>
          <p:cNvSpPr>
            <a:spLocks noGrp="1" noChangeArrowheads="1"/>
          </p:cNvSpPr>
          <p:nvPr>
            <p:ph type="body" idx="1"/>
          </p:nvPr>
        </p:nvSpPr>
        <p:spPr>
          <a:xfrm>
            <a:off x="914400" y="1600200"/>
            <a:ext cx="4191000" cy="4953000"/>
          </a:xfrm>
        </p:spPr>
        <p:txBody>
          <a:bodyPr/>
          <a:lstStyle/>
          <a:p>
            <a:pPr marL="339725" indent="-339725">
              <a:lnSpc>
                <a:spcPct val="150000"/>
              </a:lnSpc>
              <a:buClr>
                <a:schemeClr val="hlink"/>
              </a:buClr>
              <a:buFont typeface="Wingdings" pitchFamily="2" charset="2"/>
              <a:buNone/>
            </a:pPr>
            <a:r>
              <a:rPr lang="en-US" sz="2400" b="1" u="sng">
                <a:solidFill>
                  <a:srgbClr val="000099"/>
                </a:solidFill>
              </a:rPr>
              <a:t>Protecting Social Welfare</a:t>
            </a:r>
            <a:r>
              <a:rPr lang="en-US" sz="2400"/>
              <a:t> – </a:t>
            </a:r>
          </a:p>
          <a:p>
            <a:pPr marL="339725" indent="-339725">
              <a:lnSpc>
                <a:spcPct val="150000"/>
              </a:lnSpc>
              <a:buClr>
                <a:srgbClr val="990000"/>
              </a:buClr>
              <a:buFont typeface="Wingdings" pitchFamily="2" charset="2"/>
              <a:buChar char="§"/>
            </a:pPr>
            <a:r>
              <a:rPr lang="en-US" sz="2400">
                <a:effectLst>
                  <a:outerShdw blurRad="38100" dist="38100" dir="2700000" algn="tl">
                    <a:srgbClr val="C0C0C0"/>
                  </a:outerShdw>
                </a:effectLst>
              </a:rPr>
              <a:t>Reformers worked to soften some of the harsh conditions of industrialization.</a:t>
            </a:r>
          </a:p>
          <a:p>
            <a:pPr marL="339725" indent="-339725">
              <a:lnSpc>
                <a:spcPct val="150000"/>
              </a:lnSpc>
              <a:buClr>
                <a:srgbClr val="990000"/>
              </a:buClr>
              <a:buFont typeface="Wingdings" pitchFamily="2" charset="2"/>
              <a:buChar char="§"/>
            </a:pPr>
            <a:r>
              <a:rPr lang="en-US" sz="2400">
                <a:effectLst>
                  <a:outerShdw blurRad="38100" dist="38100" dir="2700000" algn="tl">
                    <a:srgbClr val="C0C0C0"/>
                  </a:outerShdw>
                </a:effectLst>
              </a:rPr>
              <a:t>Florence Kelley supported the Illinois Factory Act of 1893 which forbade child labor.</a:t>
            </a:r>
          </a:p>
        </p:txBody>
      </p:sp>
      <p:pic>
        <p:nvPicPr>
          <p:cNvPr id="187403" name="Picture 11" descr="image?id=19607&amp;rendTypeId=4"/>
          <p:cNvPicPr>
            <a:picLocks noChangeAspect="1" noChangeArrowheads="1"/>
          </p:cNvPicPr>
          <p:nvPr/>
        </p:nvPicPr>
        <p:blipFill>
          <a:blip r:embed="rId3" cstate="print"/>
          <a:srcRect/>
          <a:stretch>
            <a:fillRect/>
          </a:stretch>
        </p:blipFill>
        <p:spPr bwMode="auto">
          <a:xfrm>
            <a:off x="5486400" y="2057400"/>
            <a:ext cx="3086100" cy="3752850"/>
          </a:xfrm>
          <a:prstGeom prst="rect">
            <a:avLst/>
          </a:prstGeom>
          <a:noFill/>
        </p:spPr>
      </p:pic>
      <p:sp>
        <p:nvSpPr>
          <p:cNvPr id="187404" name="Rectangle 12"/>
          <p:cNvSpPr>
            <a:spLocks noChangeArrowheads="1"/>
          </p:cNvSpPr>
          <p:nvPr/>
        </p:nvSpPr>
        <p:spPr bwMode="auto">
          <a:xfrm>
            <a:off x="6324600" y="5867400"/>
            <a:ext cx="1487488" cy="366713"/>
          </a:xfrm>
          <a:prstGeom prst="rect">
            <a:avLst/>
          </a:prstGeom>
          <a:noFill/>
          <a:ln w="9525">
            <a:noFill/>
            <a:miter lim="800000"/>
            <a:headEnd/>
            <a:tailEnd/>
          </a:ln>
          <a:effectLst/>
        </p:spPr>
        <p:txBody>
          <a:bodyPr wrap="none">
            <a:spAutoFit/>
          </a:bodyPr>
          <a:lstStyle/>
          <a:p>
            <a:r>
              <a:rPr lang="en-US" b="0">
                <a:effectLst>
                  <a:outerShdw blurRad="38100" dist="38100" dir="2700000" algn="tl">
                    <a:srgbClr val="C0C0C0"/>
                  </a:outerShdw>
                </a:effectLst>
              </a:rPr>
              <a:t>Florence Kelley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87394"/>
                                        </p:tgtEl>
                                        <p:attrNameLst>
                                          <p:attrName>style.visibility</p:attrName>
                                        </p:attrNameLst>
                                      </p:cBhvr>
                                      <p:to>
                                        <p:strVal val="visible"/>
                                      </p:to>
                                    </p:set>
                                    <p:anim calcmode="lin" valueType="num">
                                      <p:cBhvr>
                                        <p:cTn id="7" dur="1000" fill="hold"/>
                                        <p:tgtEl>
                                          <p:spTgt spid="187394"/>
                                        </p:tgtEl>
                                        <p:attrNameLst>
                                          <p:attrName>ppt_x</p:attrName>
                                        </p:attrNameLst>
                                      </p:cBhvr>
                                      <p:tavLst>
                                        <p:tav tm="0">
                                          <p:val>
                                            <p:strVal val="#ppt_x-.2"/>
                                          </p:val>
                                        </p:tav>
                                        <p:tav tm="100000">
                                          <p:val>
                                            <p:strVal val="#ppt_x"/>
                                          </p:val>
                                        </p:tav>
                                      </p:tavLst>
                                    </p:anim>
                                    <p:anim calcmode="lin" valueType="num">
                                      <p:cBhvr>
                                        <p:cTn id="8" dur="1000" fill="hold"/>
                                        <p:tgtEl>
                                          <p:spTgt spid="1873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739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87395">
                                            <p:txEl>
                                              <p:pRg st="0" end="0"/>
                                            </p:txEl>
                                          </p:spTgt>
                                        </p:tgtEl>
                                        <p:attrNameLst>
                                          <p:attrName>style.visibility</p:attrName>
                                        </p:attrNameLst>
                                      </p:cBhvr>
                                      <p:to>
                                        <p:strVal val="visible"/>
                                      </p:to>
                                    </p:set>
                                    <p:animEffect transition="in" filter="fade">
                                      <p:cBhvr>
                                        <p:cTn id="14" dur="500"/>
                                        <p:tgtEl>
                                          <p:spTgt spid="187395">
                                            <p:txEl>
                                              <p:pRg st="0" end="0"/>
                                            </p:txEl>
                                          </p:spTgt>
                                        </p:tgtEl>
                                      </p:cBhvr>
                                    </p:animEffect>
                                    <p:anim calcmode="lin" valueType="num">
                                      <p:cBhvr>
                                        <p:cTn id="15" dur="500" fill="hold"/>
                                        <p:tgtEl>
                                          <p:spTgt spid="1873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873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87395">
                                            <p:txEl>
                                              <p:pRg st="1" end="1"/>
                                            </p:txEl>
                                          </p:spTgt>
                                        </p:tgtEl>
                                        <p:attrNameLst>
                                          <p:attrName>style.visibility</p:attrName>
                                        </p:attrNameLst>
                                      </p:cBhvr>
                                      <p:to>
                                        <p:strVal val="visible"/>
                                      </p:to>
                                    </p:set>
                                    <p:animEffect transition="in" filter="fade">
                                      <p:cBhvr>
                                        <p:cTn id="21" dur="500"/>
                                        <p:tgtEl>
                                          <p:spTgt spid="187395">
                                            <p:txEl>
                                              <p:pRg st="1" end="1"/>
                                            </p:txEl>
                                          </p:spTgt>
                                        </p:tgtEl>
                                      </p:cBhvr>
                                    </p:animEffect>
                                    <p:anim calcmode="lin" valueType="num">
                                      <p:cBhvr>
                                        <p:cTn id="22" dur="500" fill="hold"/>
                                        <p:tgtEl>
                                          <p:spTgt spid="18739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8739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87395">
                                            <p:txEl>
                                              <p:pRg st="2" end="2"/>
                                            </p:txEl>
                                          </p:spTgt>
                                        </p:tgtEl>
                                        <p:attrNameLst>
                                          <p:attrName>style.visibility</p:attrName>
                                        </p:attrNameLst>
                                      </p:cBhvr>
                                      <p:to>
                                        <p:strVal val="visible"/>
                                      </p:to>
                                    </p:set>
                                    <p:animEffect transition="in" filter="fade">
                                      <p:cBhvr>
                                        <p:cTn id="28" dur="500"/>
                                        <p:tgtEl>
                                          <p:spTgt spid="187395">
                                            <p:txEl>
                                              <p:pRg st="2" end="2"/>
                                            </p:txEl>
                                          </p:spTgt>
                                        </p:tgtEl>
                                      </p:cBhvr>
                                    </p:animEffect>
                                    <p:anim calcmode="lin" valueType="num">
                                      <p:cBhvr>
                                        <p:cTn id="29" dur="500" fill="hold"/>
                                        <p:tgtEl>
                                          <p:spTgt spid="18739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8739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P spid="18739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335875" name="Rectangle 3"/>
          <p:cNvSpPr>
            <a:spLocks noGrp="1" noChangeArrowheads="1"/>
          </p:cNvSpPr>
          <p:nvPr>
            <p:ph type="body" idx="1"/>
          </p:nvPr>
        </p:nvSpPr>
        <p:spPr>
          <a:xfrm>
            <a:off x="4495800" y="1600200"/>
            <a:ext cx="4191000" cy="4953000"/>
          </a:xfrm>
        </p:spPr>
        <p:txBody>
          <a:bodyPr/>
          <a:lstStyle/>
          <a:p>
            <a:pPr marL="339725" indent="-339725">
              <a:lnSpc>
                <a:spcPct val="140000"/>
              </a:lnSpc>
              <a:buClr>
                <a:schemeClr val="hlink"/>
              </a:buClr>
              <a:buFont typeface="Wingdings" pitchFamily="2" charset="2"/>
              <a:buNone/>
            </a:pPr>
            <a:r>
              <a:rPr lang="en-US" sz="2400" b="1" u="sng">
                <a:solidFill>
                  <a:srgbClr val="000099"/>
                </a:solidFill>
              </a:rPr>
              <a:t>Promoting Moral Improvement</a:t>
            </a:r>
            <a:r>
              <a:rPr lang="en-US" sz="2400"/>
              <a:t> – </a:t>
            </a:r>
          </a:p>
          <a:p>
            <a:pPr marL="339725" indent="-339725">
              <a:lnSpc>
                <a:spcPct val="140000"/>
              </a:lnSpc>
              <a:buClr>
                <a:srgbClr val="990000"/>
              </a:buClr>
              <a:buFont typeface="Wingdings" pitchFamily="2" charset="2"/>
              <a:buChar char="§"/>
            </a:pPr>
            <a:r>
              <a:rPr lang="en-US" sz="2400">
                <a:effectLst>
                  <a:outerShdw blurRad="38100" dist="38100" dir="2700000" algn="tl">
                    <a:srgbClr val="C0C0C0"/>
                  </a:outerShdw>
                </a:effectLst>
              </a:rPr>
              <a:t>Reformers pushed for morality and sought prohibition (banning of alcohol) in an effort to improve society.</a:t>
            </a:r>
          </a:p>
          <a:p>
            <a:pPr marL="339725" indent="-339725">
              <a:lnSpc>
                <a:spcPct val="140000"/>
              </a:lnSpc>
              <a:buClr>
                <a:srgbClr val="990000"/>
              </a:buClr>
              <a:buFont typeface="Wingdings" pitchFamily="2" charset="2"/>
              <a:buChar char="§"/>
            </a:pPr>
            <a:r>
              <a:rPr lang="en-US" sz="2400">
                <a:effectLst>
                  <a:outerShdw blurRad="38100" dist="38100" dir="2700000" algn="tl">
                    <a:srgbClr val="C0C0C0"/>
                  </a:outerShdw>
                </a:effectLst>
              </a:rPr>
              <a:t>Organizations such as the Anti-Saloon League and leaders such as Carry Nation led the fight.</a:t>
            </a:r>
            <a:endParaRPr lang="en-US" sz="2400">
              <a:latin typeface="High Tower Text" pitchFamily="18" charset="0"/>
            </a:endParaRPr>
          </a:p>
        </p:txBody>
      </p:sp>
      <p:pic>
        <p:nvPicPr>
          <p:cNvPr id="335877" name="Picture 5" descr="CarrieNation"/>
          <p:cNvPicPr>
            <a:picLocks noChangeAspect="1" noChangeArrowheads="1"/>
          </p:cNvPicPr>
          <p:nvPr/>
        </p:nvPicPr>
        <p:blipFill>
          <a:blip r:embed="rId3" cstate="print"/>
          <a:srcRect/>
          <a:stretch>
            <a:fillRect/>
          </a:stretch>
        </p:blipFill>
        <p:spPr bwMode="auto">
          <a:xfrm>
            <a:off x="1371600" y="2057400"/>
            <a:ext cx="2705100" cy="3505200"/>
          </a:xfrm>
          <a:prstGeom prst="rect">
            <a:avLst/>
          </a:prstGeom>
          <a:noFill/>
        </p:spPr>
      </p:pic>
      <p:sp>
        <p:nvSpPr>
          <p:cNvPr id="335878" name="Rectangle 6"/>
          <p:cNvSpPr>
            <a:spLocks noChangeArrowheads="1"/>
          </p:cNvSpPr>
          <p:nvPr/>
        </p:nvSpPr>
        <p:spPr bwMode="auto">
          <a:xfrm>
            <a:off x="2057400" y="5638800"/>
            <a:ext cx="1279525" cy="366713"/>
          </a:xfrm>
          <a:prstGeom prst="rect">
            <a:avLst/>
          </a:prstGeom>
          <a:noFill/>
          <a:ln w="9525">
            <a:noFill/>
            <a:miter lim="800000"/>
            <a:headEnd/>
            <a:tailEnd/>
          </a:ln>
          <a:effectLst/>
        </p:spPr>
        <p:txBody>
          <a:bodyPr wrap="none">
            <a:spAutoFit/>
          </a:bodyPr>
          <a:lstStyle/>
          <a:p>
            <a:r>
              <a:rPr lang="en-US" b="0">
                <a:effectLst>
                  <a:outerShdw blurRad="38100" dist="38100" dir="2700000" algn="tl">
                    <a:srgbClr val="C0C0C0"/>
                  </a:outerShdw>
                </a:effectLst>
              </a:rPr>
              <a:t>Carry Nation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35874"/>
                                        </p:tgtEl>
                                        <p:attrNameLst>
                                          <p:attrName>style.visibility</p:attrName>
                                        </p:attrNameLst>
                                      </p:cBhvr>
                                      <p:to>
                                        <p:strVal val="visible"/>
                                      </p:to>
                                    </p:set>
                                    <p:anim calcmode="lin" valueType="num">
                                      <p:cBhvr>
                                        <p:cTn id="7" dur="1000" fill="hold"/>
                                        <p:tgtEl>
                                          <p:spTgt spid="335874"/>
                                        </p:tgtEl>
                                        <p:attrNameLst>
                                          <p:attrName>ppt_x</p:attrName>
                                        </p:attrNameLst>
                                      </p:cBhvr>
                                      <p:tavLst>
                                        <p:tav tm="0">
                                          <p:val>
                                            <p:strVal val="#ppt_x-.2"/>
                                          </p:val>
                                        </p:tav>
                                        <p:tav tm="100000">
                                          <p:val>
                                            <p:strVal val="#ppt_x"/>
                                          </p:val>
                                        </p:tav>
                                      </p:tavLst>
                                    </p:anim>
                                    <p:anim calcmode="lin" valueType="num">
                                      <p:cBhvr>
                                        <p:cTn id="8" dur="1000" fill="hold"/>
                                        <p:tgtEl>
                                          <p:spTgt spid="3358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587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35875">
                                            <p:txEl>
                                              <p:pRg st="0" end="0"/>
                                            </p:txEl>
                                          </p:spTgt>
                                        </p:tgtEl>
                                        <p:attrNameLst>
                                          <p:attrName>style.visibility</p:attrName>
                                        </p:attrNameLst>
                                      </p:cBhvr>
                                      <p:to>
                                        <p:strVal val="visible"/>
                                      </p:to>
                                    </p:set>
                                    <p:animEffect transition="in" filter="fade">
                                      <p:cBhvr>
                                        <p:cTn id="14" dur="500"/>
                                        <p:tgtEl>
                                          <p:spTgt spid="335875">
                                            <p:txEl>
                                              <p:pRg st="0" end="0"/>
                                            </p:txEl>
                                          </p:spTgt>
                                        </p:tgtEl>
                                      </p:cBhvr>
                                    </p:animEffect>
                                    <p:anim calcmode="lin" valueType="num">
                                      <p:cBhvr>
                                        <p:cTn id="15" dur="500" fill="hold"/>
                                        <p:tgtEl>
                                          <p:spTgt spid="3358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358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35875">
                                            <p:txEl>
                                              <p:pRg st="1" end="1"/>
                                            </p:txEl>
                                          </p:spTgt>
                                        </p:tgtEl>
                                        <p:attrNameLst>
                                          <p:attrName>style.visibility</p:attrName>
                                        </p:attrNameLst>
                                      </p:cBhvr>
                                      <p:to>
                                        <p:strVal val="visible"/>
                                      </p:to>
                                    </p:set>
                                    <p:animEffect transition="in" filter="fade">
                                      <p:cBhvr>
                                        <p:cTn id="21" dur="500"/>
                                        <p:tgtEl>
                                          <p:spTgt spid="335875">
                                            <p:txEl>
                                              <p:pRg st="1" end="1"/>
                                            </p:txEl>
                                          </p:spTgt>
                                        </p:tgtEl>
                                      </p:cBhvr>
                                    </p:animEffect>
                                    <p:anim calcmode="lin" valueType="num">
                                      <p:cBhvr>
                                        <p:cTn id="22" dur="500" fill="hold"/>
                                        <p:tgtEl>
                                          <p:spTgt spid="33587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3587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35875">
                                            <p:txEl>
                                              <p:pRg st="2" end="2"/>
                                            </p:txEl>
                                          </p:spTgt>
                                        </p:tgtEl>
                                        <p:attrNameLst>
                                          <p:attrName>style.visibility</p:attrName>
                                        </p:attrNameLst>
                                      </p:cBhvr>
                                      <p:to>
                                        <p:strVal val="visible"/>
                                      </p:to>
                                    </p:set>
                                    <p:animEffect transition="in" filter="fade">
                                      <p:cBhvr>
                                        <p:cTn id="28" dur="500"/>
                                        <p:tgtEl>
                                          <p:spTgt spid="335875">
                                            <p:txEl>
                                              <p:pRg st="2" end="2"/>
                                            </p:txEl>
                                          </p:spTgt>
                                        </p:tgtEl>
                                      </p:cBhvr>
                                    </p:animEffect>
                                    <p:anim calcmode="lin" valueType="num">
                                      <p:cBhvr>
                                        <p:cTn id="29" dur="500" fill="hold"/>
                                        <p:tgtEl>
                                          <p:spTgt spid="33587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3587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4" grpId="0"/>
      <p:bldP spid="33587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189443" name="Rectangle 3"/>
          <p:cNvSpPr>
            <a:spLocks noGrp="1" noChangeArrowheads="1"/>
          </p:cNvSpPr>
          <p:nvPr>
            <p:ph type="body" idx="1"/>
          </p:nvPr>
        </p:nvSpPr>
        <p:spPr>
          <a:xfrm>
            <a:off x="914400" y="1600200"/>
            <a:ext cx="3505200" cy="4953000"/>
          </a:xfrm>
        </p:spPr>
        <p:txBody>
          <a:bodyPr/>
          <a:lstStyle/>
          <a:p>
            <a:pPr marL="339725" indent="-339725">
              <a:lnSpc>
                <a:spcPct val="160000"/>
              </a:lnSpc>
              <a:buClr>
                <a:schemeClr val="hlink"/>
              </a:buClr>
              <a:buFont typeface="Wingdings" pitchFamily="2" charset="2"/>
              <a:buNone/>
            </a:pPr>
            <a:r>
              <a:rPr lang="en-US" sz="2400" b="1" u="sng">
                <a:solidFill>
                  <a:srgbClr val="000099"/>
                </a:solidFill>
              </a:rPr>
              <a:t>Creating Economic Reform</a:t>
            </a:r>
            <a:r>
              <a:rPr lang="en-US" sz="2400"/>
              <a:t> –</a:t>
            </a:r>
          </a:p>
          <a:p>
            <a:pPr marL="339725" indent="-339725">
              <a:lnSpc>
                <a:spcPct val="160000"/>
              </a:lnSpc>
              <a:buClr>
                <a:srgbClr val="990000"/>
              </a:buClr>
              <a:buFont typeface="Wingdings" pitchFamily="2" charset="2"/>
              <a:buChar char="§"/>
            </a:pPr>
            <a:r>
              <a:rPr lang="en-US" sz="2400">
                <a:effectLst>
                  <a:outerShdw blurRad="38100" dist="38100" dir="2700000" algn="tl">
                    <a:srgbClr val="C0C0C0"/>
                  </a:outerShdw>
                </a:effectLst>
              </a:rPr>
              <a:t>The Panic of 1893 spurred the organization of the Socialist Party (led by Eugene Debs) which attacked “big business” and capitalism.</a:t>
            </a:r>
            <a:endParaRPr lang="en-US" sz="2400">
              <a:latin typeface="High Tower Text" pitchFamily="18" charset="0"/>
            </a:endParaRPr>
          </a:p>
        </p:txBody>
      </p:sp>
      <p:pic>
        <p:nvPicPr>
          <p:cNvPr id="189454" name="Picture 14" descr="image?id=7938&amp;rendTypeId=4"/>
          <p:cNvPicPr>
            <a:picLocks noChangeAspect="1" noChangeArrowheads="1"/>
          </p:cNvPicPr>
          <p:nvPr/>
        </p:nvPicPr>
        <p:blipFill>
          <a:blip r:embed="rId3" cstate="print"/>
          <a:srcRect/>
          <a:stretch>
            <a:fillRect/>
          </a:stretch>
        </p:blipFill>
        <p:spPr bwMode="auto">
          <a:xfrm>
            <a:off x="4876800" y="1828800"/>
            <a:ext cx="3429000" cy="4191000"/>
          </a:xfrm>
          <a:prstGeom prst="rect">
            <a:avLst/>
          </a:prstGeom>
          <a:noFill/>
        </p:spPr>
      </p:pic>
      <p:sp>
        <p:nvSpPr>
          <p:cNvPr id="189455" name="Rectangle 15"/>
          <p:cNvSpPr>
            <a:spLocks noChangeArrowheads="1"/>
          </p:cNvSpPr>
          <p:nvPr/>
        </p:nvSpPr>
        <p:spPr bwMode="auto">
          <a:xfrm>
            <a:off x="6019800" y="6096000"/>
            <a:ext cx="1257300" cy="366713"/>
          </a:xfrm>
          <a:prstGeom prst="rect">
            <a:avLst/>
          </a:prstGeom>
          <a:noFill/>
          <a:ln w="9525">
            <a:noFill/>
            <a:miter lim="800000"/>
            <a:headEnd/>
            <a:tailEnd/>
          </a:ln>
          <a:effectLst/>
        </p:spPr>
        <p:txBody>
          <a:bodyPr wrap="none">
            <a:spAutoFit/>
          </a:bodyPr>
          <a:lstStyle/>
          <a:p>
            <a:r>
              <a:rPr lang="en-US" b="0">
                <a:effectLst>
                  <a:outerShdw blurRad="38100" dist="38100" dir="2700000" algn="tl">
                    <a:srgbClr val="C0C0C0"/>
                  </a:outerShdw>
                </a:effectLst>
              </a:rPr>
              <a:t>Eugene Debs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89442"/>
                                        </p:tgtEl>
                                        <p:attrNameLst>
                                          <p:attrName>style.visibility</p:attrName>
                                        </p:attrNameLst>
                                      </p:cBhvr>
                                      <p:to>
                                        <p:strVal val="visible"/>
                                      </p:to>
                                    </p:set>
                                    <p:anim calcmode="lin" valueType="num">
                                      <p:cBhvr>
                                        <p:cTn id="7" dur="1000" fill="hold"/>
                                        <p:tgtEl>
                                          <p:spTgt spid="189442"/>
                                        </p:tgtEl>
                                        <p:attrNameLst>
                                          <p:attrName>ppt_x</p:attrName>
                                        </p:attrNameLst>
                                      </p:cBhvr>
                                      <p:tavLst>
                                        <p:tav tm="0">
                                          <p:val>
                                            <p:strVal val="#ppt_x-.2"/>
                                          </p:val>
                                        </p:tav>
                                        <p:tav tm="100000">
                                          <p:val>
                                            <p:strVal val="#ppt_x"/>
                                          </p:val>
                                        </p:tav>
                                      </p:tavLst>
                                    </p:anim>
                                    <p:anim calcmode="lin" valueType="num">
                                      <p:cBhvr>
                                        <p:cTn id="8" dur="1000" fill="hold"/>
                                        <p:tgtEl>
                                          <p:spTgt spid="1894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944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89443">
                                            <p:txEl>
                                              <p:pRg st="0" end="0"/>
                                            </p:txEl>
                                          </p:spTgt>
                                        </p:tgtEl>
                                        <p:attrNameLst>
                                          <p:attrName>style.visibility</p:attrName>
                                        </p:attrNameLst>
                                      </p:cBhvr>
                                      <p:to>
                                        <p:strVal val="visible"/>
                                      </p:to>
                                    </p:set>
                                    <p:animEffect transition="in" filter="fade">
                                      <p:cBhvr>
                                        <p:cTn id="14" dur="500"/>
                                        <p:tgtEl>
                                          <p:spTgt spid="189443">
                                            <p:txEl>
                                              <p:pRg st="0" end="0"/>
                                            </p:txEl>
                                          </p:spTgt>
                                        </p:tgtEl>
                                      </p:cBhvr>
                                    </p:animEffect>
                                    <p:anim calcmode="lin" valueType="num">
                                      <p:cBhvr>
                                        <p:cTn id="15" dur="500" fill="hold"/>
                                        <p:tgtEl>
                                          <p:spTgt spid="1894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8944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89443">
                                            <p:txEl>
                                              <p:pRg st="1" end="1"/>
                                            </p:txEl>
                                          </p:spTgt>
                                        </p:tgtEl>
                                        <p:attrNameLst>
                                          <p:attrName>style.visibility</p:attrName>
                                        </p:attrNameLst>
                                      </p:cBhvr>
                                      <p:to>
                                        <p:strVal val="visible"/>
                                      </p:to>
                                    </p:set>
                                    <p:animEffect transition="in" filter="fade">
                                      <p:cBhvr>
                                        <p:cTn id="21" dur="500"/>
                                        <p:tgtEl>
                                          <p:spTgt spid="189443">
                                            <p:txEl>
                                              <p:pRg st="1" end="1"/>
                                            </p:txEl>
                                          </p:spTgt>
                                        </p:tgtEl>
                                      </p:cBhvr>
                                    </p:animEffect>
                                    <p:anim calcmode="lin" valueType="num">
                                      <p:cBhvr>
                                        <p:cTn id="22" dur="500" fill="hold"/>
                                        <p:tgtEl>
                                          <p:spTgt spid="18944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8944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p:bldP spid="18944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337923" name="Rectangle 3"/>
          <p:cNvSpPr>
            <a:spLocks noGrp="1" noChangeArrowheads="1"/>
          </p:cNvSpPr>
          <p:nvPr>
            <p:ph type="body" idx="1"/>
          </p:nvPr>
        </p:nvSpPr>
        <p:spPr>
          <a:xfrm>
            <a:off x="5105400" y="1676400"/>
            <a:ext cx="3581400" cy="4800600"/>
          </a:xfrm>
        </p:spPr>
        <p:txBody>
          <a:bodyPr/>
          <a:lstStyle/>
          <a:p>
            <a:pPr marL="339725" indent="-339725">
              <a:lnSpc>
                <a:spcPct val="150000"/>
              </a:lnSpc>
              <a:buClr>
                <a:schemeClr val="hlink"/>
              </a:buClr>
              <a:buFont typeface="Wingdings" pitchFamily="2" charset="2"/>
              <a:buNone/>
            </a:pPr>
            <a:r>
              <a:rPr lang="en-US" sz="2400" b="1" u="sng">
                <a:solidFill>
                  <a:srgbClr val="000099"/>
                </a:solidFill>
              </a:rPr>
              <a:t>Socialism</a:t>
            </a:r>
            <a:r>
              <a:rPr lang="en-US" sz="2400"/>
              <a:t> – </a:t>
            </a:r>
          </a:p>
          <a:p>
            <a:pPr marL="339725" indent="-339725">
              <a:lnSpc>
                <a:spcPct val="150000"/>
              </a:lnSpc>
              <a:buClr>
                <a:srgbClr val="990000"/>
              </a:buClr>
              <a:buFont typeface="Wingdings" pitchFamily="2" charset="2"/>
              <a:buChar char="§"/>
            </a:pPr>
            <a:r>
              <a:rPr lang="en-US" sz="2400">
                <a:effectLst>
                  <a:outerShdw blurRad="38100" dist="38100" dir="2700000" algn="tl">
                    <a:srgbClr val="C0C0C0"/>
                  </a:outerShdw>
                </a:effectLst>
              </a:rPr>
              <a:t>Economic system which called for the direct ownership of industry by the government in an effort to the means of production with the goal of making society more fair.</a:t>
            </a:r>
            <a:endParaRPr lang="en-US" sz="2400">
              <a:latin typeface="High Tower Text" pitchFamily="18" charset="0"/>
            </a:endParaRPr>
          </a:p>
        </p:txBody>
      </p:sp>
      <p:pic>
        <p:nvPicPr>
          <p:cNvPr id="337925" name="Picture 5" descr="300px-Debs_campaign"/>
          <p:cNvPicPr>
            <a:picLocks noChangeAspect="1" noChangeArrowheads="1"/>
          </p:cNvPicPr>
          <p:nvPr/>
        </p:nvPicPr>
        <p:blipFill>
          <a:blip r:embed="rId3" cstate="print"/>
          <a:srcRect/>
          <a:stretch>
            <a:fillRect/>
          </a:stretch>
        </p:blipFill>
        <p:spPr bwMode="auto">
          <a:xfrm>
            <a:off x="990600" y="2438400"/>
            <a:ext cx="3810000" cy="28829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37922"/>
                                        </p:tgtEl>
                                        <p:attrNameLst>
                                          <p:attrName>style.visibility</p:attrName>
                                        </p:attrNameLst>
                                      </p:cBhvr>
                                      <p:to>
                                        <p:strVal val="visible"/>
                                      </p:to>
                                    </p:set>
                                    <p:anim calcmode="lin" valueType="num">
                                      <p:cBhvr>
                                        <p:cTn id="7" dur="1000" fill="hold"/>
                                        <p:tgtEl>
                                          <p:spTgt spid="337922"/>
                                        </p:tgtEl>
                                        <p:attrNameLst>
                                          <p:attrName>ppt_x</p:attrName>
                                        </p:attrNameLst>
                                      </p:cBhvr>
                                      <p:tavLst>
                                        <p:tav tm="0">
                                          <p:val>
                                            <p:strVal val="#ppt_x-.2"/>
                                          </p:val>
                                        </p:tav>
                                        <p:tav tm="100000">
                                          <p:val>
                                            <p:strVal val="#ppt_x"/>
                                          </p:val>
                                        </p:tav>
                                      </p:tavLst>
                                    </p:anim>
                                    <p:anim calcmode="lin" valueType="num">
                                      <p:cBhvr>
                                        <p:cTn id="8" dur="1000" fill="hold"/>
                                        <p:tgtEl>
                                          <p:spTgt spid="3379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792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37923">
                                            <p:txEl>
                                              <p:pRg st="0" end="0"/>
                                            </p:txEl>
                                          </p:spTgt>
                                        </p:tgtEl>
                                        <p:attrNameLst>
                                          <p:attrName>style.visibility</p:attrName>
                                        </p:attrNameLst>
                                      </p:cBhvr>
                                      <p:to>
                                        <p:strVal val="visible"/>
                                      </p:to>
                                    </p:set>
                                    <p:animEffect transition="in" filter="fade">
                                      <p:cBhvr>
                                        <p:cTn id="14" dur="500"/>
                                        <p:tgtEl>
                                          <p:spTgt spid="337923">
                                            <p:txEl>
                                              <p:pRg st="0" end="0"/>
                                            </p:txEl>
                                          </p:spTgt>
                                        </p:tgtEl>
                                      </p:cBhvr>
                                    </p:animEffect>
                                    <p:anim calcmode="lin" valueType="num">
                                      <p:cBhvr>
                                        <p:cTn id="15" dur="500" fill="hold"/>
                                        <p:tgtEl>
                                          <p:spTgt spid="33792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3792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37923">
                                            <p:txEl>
                                              <p:pRg st="1" end="1"/>
                                            </p:txEl>
                                          </p:spTgt>
                                        </p:tgtEl>
                                        <p:attrNameLst>
                                          <p:attrName>style.visibility</p:attrName>
                                        </p:attrNameLst>
                                      </p:cBhvr>
                                      <p:to>
                                        <p:strVal val="visible"/>
                                      </p:to>
                                    </p:set>
                                    <p:animEffect transition="in" filter="fade">
                                      <p:cBhvr>
                                        <p:cTn id="21" dur="500"/>
                                        <p:tgtEl>
                                          <p:spTgt spid="337923">
                                            <p:txEl>
                                              <p:pRg st="1" end="1"/>
                                            </p:txEl>
                                          </p:spTgt>
                                        </p:tgtEl>
                                      </p:cBhvr>
                                    </p:animEffect>
                                    <p:anim calcmode="lin" valueType="num">
                                      <p:cBhvr>
                                        <p:cTn id="22" dur="500" fill="hold"/>
                                        <p:tgtEl>
                                          <p:spTgt spid="33792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3792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p:bldP spid="33792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268291" name="Rectangle 3"/>
          <p:cNvSpPr>
            <a:spLocks noGrp="1" noChangeArrowheads="1"/>
          </p:cNvSpPr>
          <p:nvPr>
            <p:ph type="body" idx="1"/>
          </p:nvPr>
        </p:nvSpPr>
        <p:spPr>
          <a:xfrm>
            <a:off x="914400" y="1676400"/>
            <a:ext cx="3657600" cy="4530725"/>
          </a:xfrm>
        </p:spPr>
        <p:txBody>
          <a:bodyPr/>
          <a:lstStyle/>
          <a:p>
            <a:pPr marL="236538" indent="-236538">
              <a:lnSpc>
                <a:spcPct val="150000"/>
              </a:lnSpc>
              <a:buClr>
                <a:schemeClr val="hlink"/>
              </a:buClr>
              <a:buFont typeface="Wingdings" pitchFamily="2" charset="2"/>
              <a:buNone/>
            </a:pPr>
            <a:r>
              <a:rPr lang="en-US" sz="2400" b="1" u="sng">
                <a:solidFill>
                  <a:srgbClr val="000099"/>
                </a:solidFill>
              </a:rPr>
              <a:t>Fostering Efficiency</a:t>
            </a:r>
            <a:r>
              <a:rPr lang="en-US" sz="2400"/>
              <a:t> – </a:t>
            </a:r>
          </a:p>
          <a:p>
            <a:pPr marL="236538" indent="-236538">
              <a:lnSpc>
                <a:spcPct val="150000"/>
              </a:lnSpc>
              <a:buClr>
                <a:srgbClr val="990000"/>
              </a:buClr>
              <a:buFont typeface="Wingdings" pitchFamily="2" charset="2"/>
              <a:buChar char="§"/>
            </a:pPr>
            <a:r>
              <a:rPr lang="en-US" sz="2400">
                <a:effectLst>
                  <a:outerShdw blurRad="38100" dist="38100" dir="2700000" algn="tl">
                    <a:srgbClr val="C0C0C0"/>
                  </a:outerShdw>
                </a:effectLst>
              </a:rPr>
              <a:t>Within industry, efficiency experts (led by Frederick Taylor) applied the scientific method to business in an effort to simplify the production of any activity.</a:t>
            </a:r>
            <a:endParaRPr lang="en-US" sz="2400">
              <a:latin typeface="High Tower Text" pitchFamily="18" charset="0"/>
            </a:endParaRPr>
          </a:p>
        </p:txBody>
      </p:sp>
      <p:pic>
        <p:nvPicPr>
          <p:cNvPr id="268297" name="Picture 9" descr="220px-thumb"/>
          <p:cNvPicPr>
            <a:picLocks noChangeAspect="1" noChangeArrowheads="1"/>
          </p:cNvPicPr>
          <p:nvPr/>
        </p:nvPicPr>
        <p:blipFill>
          <a:blip r:embed="rId3" cstate="print"/>
          <a:srcRect/>
          <a:stretch>
            <a:fillRect/>
          </a:stretch>
        </p:blipFill>
        <p:spPr bwMode="auto">
          <a:xfrm>
            <a:off x="5334000" y="1905000"/>
            <a:ext cx="2438400" cy="4191000"/>
          </a:xfrm>
          <a:prstGeom prst="rect">
            <a:avLst/>
          </a:prstGeom>
          <a:noFill/>
        </p:spPr>
      </p:pic>
      <p:sp>
        <p:nvSpPr>
          <p:cNvPr id="268298" name="Rectangle 10"/>
          <p:cNvSpPr>
            <a:spLocks noChangeArrowheads="1"/>
          </p:cNvSpPr>
          <p:nvPr/>
        </p:nvSpPr>
        <p:spPr bwMode="auto">
          <a:xfrm>
            <a:off x="5867400" y="6096000"/>
            <a:ext cx="1574800" cy="366713"/>
          </a:xfrm>
          <a:prstGeom prst="rect">
            <a:avLst/>
          </a:prstGeom>
          <a:noFill/>
          <a:ln w="9525">
            <a:noFill/>
            <a:miter lim="800000"/>
            <a:headEnd/>
            <a:tailEnd/>
          </a:ln>
          <a:effectLst/>
        </p:spPr>
        <p:txBody>
          <a:bodyPr wrap="none">
            <a:spAutoFit/>
          </a:bodyPr>
          <a:lstStyle/>
          <a:p>
            <a:r>
              <a:rPr lang="en-US" b="0">
                <a:effectLst>
                  <a:outerShdw blurRad="38100" dist="38100" dir="2700000" algn="tl">
                    <a:srgbClr val="C0C0C0"/>
                  </a:outerShdw>
                </a:effectLst>
              </a:rPr>
              <a:t>Frederick Taylor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8290"/>
                                        </p:tgtEl>
                                        <p:attrNameLst>
                                          <p:attrName>style.visibility</p:attrName>
                                        </p:attrNameLst>
                                      </p:cBhvr>
                                      <p:to>
                                        <p:strVal val="visible"/>
                                      </p:to>
                                    </p:set>
                                    <p:anim calcmode="lin" valueType="num">
                                      <p:cBhvr>
                                        <p:cTn id="7" dur="1000" fill="hold"/>
                                        <p:tgtEl>
                                          <p:spTgt spid="268290"/>
                                        </p:tgtEl>
                                        <p:attrNameLst>
                                          <p:attrName>ppt_x</p:attrName>
                                        </p:attrNameLst>
                                      </p:cBhvr>
                                      <p:tavLst>
                                        <p:tav tm="0">
                                          <p:val>
                                            <p:strVal val="#ppt_x-.2"/>
                                          </p:val>
                                        </p:tav>
                                        <p:tav tm="100000">
                                          <p:val>
                                            <p:strVal val="#ppt_x"/>
                                          </p:val>
                                        </p:tav>
                                      </p:tavLst>
                                    </p:anim>
                                    <p:anim calcmode="lin" valueType="num">
                                      <p:cBhvr>
                                        <p:cTn id="8" dur="1000" fill="hold"/>
                                        <p:tgtEl>
                                          <p:spTgt spid="2682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829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68291">
                                            <p:txEl>
                                              <p:pRg st="0" end="0"/>
                                            </p:txEl>
                                          </p:spTgt>
                                        </p:tgtEl>
                                        <p:attrNameLst>
                                          <p:attrName>style.visibility</p:attrName>
                                        </p:attrNameLst>
                                      </p:cBhvr>
                                      <p:to>
                                        <p:strVal val="visible"/>
                                      </p:to>
                                    </p:set>
                                    <p:animEffect transition="in" filter="fade">
                                      <p:cBhvr>
                                        <p:cTn id="14" dur="500"/>
                                        <p:tgtEl>
                                          <p:spTgt spid="268291">
                                            <p:txEl>
                                              <p:pRg st="0" end="0"/>
                                            </p:txEl>
                                          </p:spTgt>
                                        </p:tgtEl>
                                      </p:cBhvr>
                                    </p:animEffect>
                                    <p:anim calcmode="lin" valueType="num">
                                      <p:cBhvr>
                                        <p:cTn id="15" dur="500" fill="hold"/>
                                        <p:tgtEl>
                                          <p:spTgt spid="26829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829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68291">
                                            <p:txEl>
                                              <p:pRg st="1" end="1"/>
                                            </p:txEl>
                                          </p:spTgt>
                                        </p:tgtEl>
                                        <p:attrNameLst>
                                          <p:attrName>style.visibility</p:attrName>
                                        </p:attrNameLst>
                                      </p:cBhvr>
                                      <p:to>
                                        <p:strVal val="visible"/>
                                      </p:to>
                                    </p:set>
                                    <p:animEffect transition="in" filter="fade">
                                      <p:cBhvr>
                                        <p:cTn id="21" dur="500"/>
                                        <p:tgtEl>
                                          <p:spTgt spid="268291">
                                            <p:txEl>
                                              <p:pRg st="1" end="1"/>
                                            </p:txEl>
                                          </p:spTgt>
                                        </p:tgtEl>
                                      </p:cBhvr>
                                    </p:animEffect>
                                    <p:anim calcmode="lin" valueType="num">
                                      <p:cBhvr>
                                        <p:cTn id="22" dur="500" fill="hold"/>
                                        <p:tgtEl>
                                          <p:spTgt spid="26829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6829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p:bldP spid="26829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142339" name="Rectangle 3"/>
          <p:cNvSpPr>
            <a:spLocks noGrp="1" noChangeArrowheads="1"/>
          </p:cNvSpPr>
          <p:nvPr>
            <p:ph type="body" idx="1"/>
          </p:nvPr>
        </p:nvSpPr>
        <p:spPr>
          <a:xfrm>
            <a:off x="914400" y="1600200"/>
            <a:ext cx="7772400" cy="5029200"/>
          </a:xfrm>
        </p:spPr>
        <p:txBody>
          <a:bodyPr/>
          <a:lstStyle/>
          <a:p>
            <a:pPr>
              <a:lnSpc>
                <a:spcPct val="130000"/>
              </a:lnSpc>
              <a:buClr>
                <a:schemeClr val="hlink"/>
              </a:buClr>
              <a:buFont typeface="Wingdings" pitchFamily="2" charset="2"/>
              <a:buNone/>
            </a:pPr>
            <a:r>
              <a:rPr lang="en-US" sz="2400" b="1" u="sng">
                <a:solidFill>
                  <a:srgbClr val="000099"/>
                </a:solidFill>
              </a:rPr>
              <a:t>Reforming City Government</a:t>
            </a:r>
            <a:r>
              <a:rPr lang="en-US" sz="2400"/>
              <a:t> – </a:t>
            </a:r>
          </a:p>
          <a:p>
            <a:pPr>
              <a:lnSpc>
                <a:spcPct val="130000"/>
              </a:lnSpc>
              <a:buClr>
                <a:srgbClr val="990000"/>
              </a:buClr>
              <a:buFont typeface="Wingdings" pitchFamily="2" charset="2"/>
              <a:buChar char="§"/>
            </a:pPr>
            <a:r>
              <a:rPr lang="en-US" sz="2400">
                <a:effectLst>
                  <a:outerShdw blurRad="38100" dist="38100" dir="2700000" algn="tl">
                    <a:srgbClr val="C0C0C0"/>
                  </a:outerShdw>
                </a:effectLst>
              </a:rPr>
              <a:t>Creation of a </a:t>
            </a:r>
            <a:r>
              <a:rPr lang="en-US" sz="2400" u="sng">
                <a:effectLst>
                  <a:outerShdw blurRad="38100" dist="38100" dir="2700000" algn="tl">
                    <a:srgbClr val="C0C0C0"/>
                  </a:outerShdw>
                </a:effectLst>
              </a:rPr>
              <a:t>city council</a:t>
            </a:r>
            <a:r>
              <a:rPr lang="en-US" sz="2400">
                <a:effectLst>
                  <a:outerShdw blurRad="38100" dist="38100" dir="2700000" algn="tl">
                    <a:srgbClr val="C0C0C0"/>
                  </a:outerShdw>
                </a:effectLst>
              </a:rPr>
              <a:t> or commission became a norm after 1900 for hundreds of cities.</a:t>
            </a:r>
            <a:endParaRPr lang="en-US" sz="2400"/>
          </a:p>
          <a:p>
            <a:pPr>
              <a:lnSpc>
                <a:spcPct val="130000"/>
              </a:lnSpc>
              <a:buClr>
                <a:schemeClr val="hlink"/>
              </a:buClr>
              <a:buFont typeface="Wingdings" pitchFamily="2" charset="2"/>
              <a:buNone/>
            </a:pPr>
            <a:r>
              <a:rPr lang="en-US" sz="2400" b="1" u="sng">
                <a:solidFill>
                  <a:srgbClr val="000099"/>
                </a:solidFill>
              </a:rPr>
              <a:t>City Managers</a:t>
            </a:r>
            <a:r>
              <a:rPr lang="en-US" sz="2400"/>
              <a:t> – </a:t>
            </a:r>
          </a:p>
          <a:p>
            <a:pPr>
              <a:lnSpc>
                <a:spcPct val="130000"/>
              </a:lnSpc>
              <a:buClr>
                <a:srgbClr val="990000"/>
              </a:buClr>
              <a:buFont typeface="Wingdings" pitchFamily="2" charset="2"/>
              <a:buChar char="§"/>
            </a:pPr>
            <a:r>
              <a:rPr lang="en-US" sz="2400">
                <a:effectLst>
                  <a:outerShdw blurRad="38100" dist="38100" dir="2700000" algn="tl">
                    <a:srgbClr val="C0C0C0"/>
                  </a:outerShdw>
                </a:effectLst>
              </a:rPr>
              <a:t>Were used to help run cities more efficiently replacing mayors (who tended to be political).</a:t>
            </a:r>
          </a:p>
          <a:p>
            <a:pPr>
              <a:lnSpc>
                <a:spcPct val="130000"/>
              </a:lnSpc>
              <a:buClr>
                <a:schemeClr val="hlink"/>
              </a:buClr>
              <a:buFont typeface="Wingdings" pitchFamily="2" charset="2"/>
              <a:buNone/>
            </a:pPr>
            <a:r>
              <a:rPr lang="en-US" sz="2400" b="1" u="sng">
                <a:solidFill>
                  <a:srgbClr val="000099"/>
                </a:solidFill>
              </a:rPr>
              <a:t>Reform Mayors</a:t>
            </a:r>
            <a:r>
              <a:rPr lang="en-US" sz="2400"/>
              <a:t> – </a:t>
            </a:r>
          </a:p>
          <a:p>
            <a:pPr>
              <a:lnSpc>
                <a:spcPct val="130000"/>
              </a:lnSpc>
              <a:buClr>
                <a:srgbClr val="990000"/>
              </a:buClr>
              <a:buFont typeface="Wingdings" pitchFamily="2" charset="2"/>
              <a:buChar char="§"/>
            </a:pPr>
            <a:r>
              <a:rPr lang="en-US" sz="2400">
                <a:effectLst>
                  <a:outerShdw blurRad="38100" dist="38100" dir="2700000" algn="tl">
                    <a:srgbClr val="C0C0C0"/>
                  </a:outerShdw>
                </a:effectLst>
              </a:rPr>
              <a:t>Progressive mayors lowered of taxes for the poor and dismissed corrupt government officials.</a:t>
            </a:r>
            <a:endParaRPr lang="en-US" sz="2400">
              <a:latin typeface="High Tower Tex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2338"/>
                                        </p:tgtEl>
                                        <p:attrNameLst>
                                          <p:attrName>style.visibility</p:attrName>
                                        </p:attrNameLst>
                                      </p:cBhvr>
                                      <p:to>
                                        <p:strVal val="visible"/>
                                      </p:to>
                                    </p:set>
                                    <p:anim calcmode="lin" valueType="num">
                                      <p:cBhvr>
                                        <p:cTn id="7" dur="1000" fill="hold"/>
                                        <p:tgtEl>
                                          <p:spTgt spid="142338"/>
                                        </p:tgtEl>
                                        <p:attrNameLst>
                                          <p:attrName>ppt_x</p:attrName>
                                        </p:attrNameLst>
                                      </p:cBhvr>
                                      <p:tavLst>
                                        <p:tav tm="0">
                                          <p:val>
                                            <p:strVal val="#ppt_x-.2"/>
                                          </p:val>
                                        </p:tav>
                                        <p:tav tm="100000">
                                          <p:val>
                                            <p:strVal val="#ppt_x"/>
                                          </p:val>
                                        </p:tav>
                                      </p:tavLst>
                                    </p:anim>
                                    <p:anim calcmode="lin" valueType="num">
                                      <p:cBhvr>
                                        <p:cTn id="8" dur="1000" fill="hold"/>
                                        <p:tgtEl>
                                          <p:spTgt spid="1423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233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42339">
                                            <p:txEl>
                                              <p:pRg st="0" end="0"/>
                                            </p:txEl>
                                          </p:spTgt>
                                        </p:tgtEl>
                                        <p:attrNameLst>
                                          <p:attrName>style.visibility</p:attrName>
                                        </p:attrNameLst>
                                      </p:cBhvr>
                                      <p:to>
                                        <p:strVal val="visible"/>
                                      </p:to>
                                    </p:set>
                                    <p:animEffect transition="in" filter="fade">
                                      <p:cBhvr>
                                        <p:cTn id="14" dur="500"/>
                                        <p:tgtEl>
                                          <p:spTgt spid="142339">
                                            <p:txEl>
                                              <p:pRg st="0" end="0"/>
                                            </p:txEl>
                                          </p:spTgt>
                                        </p:tgtEl>
                                      </p:cBhvr>
                                    </p:animEffect>
                                    <p:anim calcmode="lin" valueType="num">
                                      <p:cBhvr>
                                        <p:cTn id="15" dur="500" fill="hold"/>
                                        <p:tgtEl>
                                          <p:spTgt spid="14233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233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42339">
                                            <p:txEl>
                                              <p:pRg st="1" end="1"/>
                                            </p:txEl>
                                          </p:spTgt>
                                        </p:tgtEl>
                                        <p:attrNameLst>
                                          <p:attrName>style.visibility</p:attrName>
                                        </p:attrNameLst>
                                      </p:cBhvr>
                                      <p:to>
                                        <p:strVal val="visible"/>
                                      </p:to>
                                    </p:set>
                                    <p:animEffect transition="in" filter="fade">
                                      <p:cBhvr>
                                        <p:cTn id="21" dur="500"/>
                                        <p:tgtEl>
                                          <p:spTgt spid="142339">
                                            <p:txEl>
                                              <p:pRg st="1" end="1"/>
                                            </p:txEl>
                                          </p:spTgt>
                                        </p:tgtEl>
                                      </p:cBhvr>
                                    </p:animEffect>
                                    <p:anim calcmode="lin" valueType="num">
                                      <p:cBhvr>
                                        <p:cTn id="22" dur="500" fill="hold"/>
                                        <p:tgtEl>
                                          <p:spTgt spid="14233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4233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42339">
                                            <p:txEl>
                                              <p:pRg st="2" end="2"/>
                                            </p:txEl>
                                          </p:spTgt>
                                        </p:tgtEl>
                                        <p:attrNameLst>
                                          <p:attrName>style.visibility</p:attrName>
                                        </p:attrNameLst>
                                      </p:cBhvr>
                                      <p:to>
                                        <p:strVal val="visible"/>
                                      </p:to>
                                    </p:set>
                                    <p:animEffect transition="in" filter="fade">
                                      <p:cBhvr>
                                        <p:cTn id="28" dur="500"/>
                                        <p:tgtEl>
                                          <p:spTgt spid="142339">
                                            <p:txEl>
                                              <p:pRg st="2" end="2"/>
                                            </p:txEl>
                                          </p:spTgt>
                                        </p:tgtEl>
                                      </p:cBhvr>
                                    </p:animEffect>
                                    <p:anim calcmode="lin" valueType="num">
                                      <p:cBhvr>
                                        <p:cTn id="29" dur="500" fill="hold"/>
                                        <p:tgtEl>
                                          <p:spTgt spid="14233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4233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42339">
                                            <p:txEl>
                                              <p:pRg st="3" end="3"/>
                                            </p:txEl>
                                          </p:spTgt>
                                        </p:tgtEl>
                                        <p:attrNameLst>
                                          <p:attrName>style.visibility</p:attrName>
                                        </p:attrNameLst>
                                      </p:cBhvr>
                                      <p:to>
                                        <p:strVal val="visible"/>
                                      </p:to>
                                    </p:set>
                                    <p:animEffect transition="in" filter="fade">
                                      <p:cBhvr>
                                        <p:cTn id="35" dur="500"/>
                                        <p:tgtEl>
                                          <p:spTgt spid="142339">
                                            <p:txEl>
                                              <p:pRg st="3" end="3"/>
                                            </p:txEl>
                                          </p:spTgt>
                                        </p:tgtEl>
                                      </p:cBhvr>
                                    </p:animEffect>
                                    <p:anim calcmode="lin" valueType="num">
                                      <p:cBhvr>
                                        <p:cTn id="36" dur="500" fill="hold"/>
                                        <p:tgtEl>
                                          <p:spTgt spid="14233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4233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42339">
                                            <p:txEl>
                                              <p:pRg st="4" end="4"/>
                                            </p:txEl>
                                          </p:spTgt>
                                        </p:tgtEl>
                                        <p:attrNameLst>
                                          <p:attrName>style.visibility</p:attrName>
                                        </p:attrNameLst>
                                      </p:cBhvr>
                                      <p:to>
                                        <p:strVal val="visible"/>
                                      </p:to>
                                    </p:set>
                                    <p:animEffect transition="in" filter="fade">
                                      <p:cBhvr>
                                        <p:cTn id="42" dur="500"/>
                                        <p:tgtEl>
                                          <p:spTgt spid="142339">
                                            <p:txEl>
                                              <p:pRg st="4" end="4"/>
                                            </p:txEl>
                                          </p:spTgt>
                                        </p:tgtEl>
                                      </p:cBhvr>
                                    </p:animEffect>
                                    <p:anim calcmode="lin" valueType="num">
                                      <p:cBhvr>
                                        <p:cTn id="43" dur="500" fill="hold"/>
                                        <p:tgtEl>
                                          <p:spTgt spid="14233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14233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42339">
                                            <p:txEl>
                                              <p:pRg st="5" end="5"/>
                                            </p:txEl>
                                          </p:spTgt>
                                        </p:tgtEl>
                                        <p:attrNameLst>
                                          <p:attrName>style.visibility</p:attrName>
                                        </p:attrNameLst>
                                      </p:cBhvr>
                                      <p:to>
                                        <p:strVal val="visible"/>
                                      </p:to>
                                    </p:set>
                                    <p:animEffect transition="in" filter="fade">
                                      <p:cBhvr>
                                        <p:cTn id="49" dur="500"/>
                                        <p:tgtEl>
                                          <p:spTgt spid="142339">
                                            <p:txEl>
                                              <p:pRg st="5" end="5"/>
                                            </p:txEl>
                                          </p:spTgt>
                                        </p:tgtEl>
                                      </p:cBhvr>
                                    </p:animEffect>
                                    <p:anim calcmode="lin" valueType="num">
                                      <p:cBhvr>
                                        <p:cTn id="50" dur="500" fill="hold"/>
                                        <p:tgtEl>
                                          <p:spTgt spid="142339">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142339">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P spid="14233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143363" name="Rectangle 3"/>
          <p:cNvSpPr>
            <a:spLocks noGrp="1" noChangeArrowheads="1"/>
          </p:cNvSpPr>
          <p:nvPr>
            <p:ph type="body" sz="half" idx="1"/>
          </p:nvPr>
        </p:nvSpPr>
        <p:spPr>
          <a:xfrm>
            <a:off x="4876800" y="1828800"/>
            <a:ext cx="3733800" cy="4530725"/>
          </a:xfrm>
        </p:spPr>
        <p:txBody>
          <a:bodyPr/>
          <a:lstStyle/>
          <a:p>
            <a:pPr>
              <a:lnSpc>
                <a:spcPct val="150000"/>
              </a:lnSpc>
              <a:buClr>
                <a:srgbClr val="990000"/>
              </a:buClr>
              <a:buFont typeface="Wingdings" pitchFamily="2" charset="2"/>
              <a:buNone/>
            </a:pPr>
            <a:r>
              <a:rPr lang="en-US" sz="2400" b="1" u="sng">
                <a:solidFill>
                  <a:srgbClr val="000099"/>
                </a:solidFill>
              </a:rPr>
              <a:t>Reforming Governors</a:t>
            </a:r>
            <a:r>
              <a:rPr lang="en-US" sz="2400"/>
              <a:t> –</a:t>
            </a:r>
          </a:p>
          <a:p>
            <a:pPr>
              <a:lnSpc>
                <a:spcPct val="150000"/>
              </a:lnSpc>
              <a:buClr>
                <a:srgbClr val="990000"/>
              </a:buClr>
              <a:buFont typeface="Wingdings" pitchFamily="2" charset="2"/>
              <a:buChar char="§"/>
            </a:pPr>
            <a:r>
              <a:rPr lang="en-US" sz="2400">
                <a:effectLst>
                  <a:outerShdw blurRad="38100" dist="38100" dir="2700000" algn="tl">
                    <a:srgbClr val="C0C0C0"/>
                  </a:outerShdw>
                </a:effectLst>
              </a:rPr>
              <a:t>Wisconsin governor Robert La Follette led the fight for progressive reforms by regulating the railroads within the state.</a:t>
            </a:r>
          </a:p>
          <a:p>
            <a:pPr>
              <a:buClr>
                <a:schemeClr val="hlink"/>
              </a:buClr>
              <a:buFont typeface="Wingdings" pitchFamily="2" charset="2"/>
              <a:buNone/>
            </a:pPr>
            <a:endParaRPr lang="en-US" sz="2400">
              <a:effectLst>
                <a:outerShdw blurRad="38100" dist="38100" dir="2700000" algn="tl">
                  <a:srgbClr val="C0C0C0"/>
                </a:outerShdw>
              </a:effectLst>
            </a:endParaRPr>
          </a:p>
          <a:p>
            <a:pPr>
              <a:buClr>
                <a:schemeClr val="hlink"/>
              </a:buClr>
              <a:buFont typeface="Wingdings" pitchFamily="2" charset="2"/>
              <a:buNone/>
            </a:pPr>
            <a:endParaRPr lang="en-US" sz="2000" b="1" u="sng"/>
          </a:p>
        </p:txBody>
      </p:sp>
      <p:pic>
        <p:nvPicPr>
          <p:cNvPr id="143371" name="Picture 11" descr="image?id=25220&amp;rendTypeId=4"/>
          <p:cNvPicPr>
            <a:picLocks noChangeAspect="1" noChangeArrowheads="1"/>
          </p:cNvPicPr>
          <p:nvPr/>
        </p:nvPicPr>
        <p:blipFill>
          <a:blip r:embed="rId3" cstate="print"/>
          <a:srcRect/>
          <a:stretch>
            <a:fillRect/>
          </a:stretch>
        </p:blipFill>
        <p:spPr bwMode="auto">
          <a:xfrm>
            <a:off x="1219200" y="2286000"/>
            <a:ext cx="3030538" cy="3124200"/>
          </a:xfrm>
          <a:prstGeom prst="rect">
            <a:avLst/>
          </a:prstGeom>
          <a:noFill/>
        </p:spPr>
      </p:pic>
      <p:sp>
        <p:nvSpPr>
          <p:cNvPr id="143372" name="Rectangle 12"/>
          <p:cNvSpPr>
            <a:spLocks noChangeArrowheads="1"/>
          </p:cNvSpPr>
          <p:nvPr/>
        </p:nvSpPr>
        <p:spPr bwMode="auto">
          <a:xfrm>
            <a:off x="1905000" y="5486400"/>
            <a:ext cx="1703388" cy="366713"/>
          </a:xfrm>
          <a:prstGeom prst="rect">
            <a:avLst/>
          </a:prstGeom>
          <a:noFill/>
          <a:ln w="9525">
            <a:noFill/>
            <a:miter lim="800000"/>
            <a:headEnd/>
            <a:tailEnd/>
          </a:ln>
          <a:effectLst/>
        </p:spPr>
        <p:txBody>
          <a:bodyPr wrap="none">
            <a:spAutoFit/>
          </a:bodyPr>
          <a:lstStyle/>
          <a:p>
            <a:r>
              <a:rPr lang="en-US" b="0">
                <a:effectLst>
                  <a:outerShdw blurRad="38100" dist="38100" dir="2700000" algn="tl">
                    <a:srgbClr val="C0C0C0"/>
                  </a:outerShdw>
                </a:effectLst>
              </a:rPr>
              <a:t>Robert La Follette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3362"/>
                                        </p:tgtEl>
                                        <p:attrNameLst>
                                          <p:attrName>style.visibility</p:attrName>
                                        </p:attrNameLst>
                                      </p:cBhvr>
                                      <p:to>
                                        <p:strVal val="visible"/>
                                      </p:to>
                                    </p:set>
                                    <p:anim calcmode="lin" valueType="num">
                                      <p:cBhvr>
                                        <p:cTn id="7" dur="1000" fill="hold"/>
                                        <p:tgtEl>
                                          <p:spTgt spid="143362"/>
                                        </p:tgtEl>
                                        <p:attrNameLst>
                                          <p:attrName>ppt_x</p:attrName>
                                        </p:attrNameLst>
                                      </p:cBhvr>
                                      <p:tavLst>
                                        <p:tav tm="0">
                                          <p:val>
                                            <p:strVal val="#ppt_x-.2"/>
                                          </p:val>
                                        </p:tav>
                                        <p:tav tm="100000">
                                          <p:val>
                                            <p:strVal val="#ppt_x"/>
                                          </p:val>
                                        </p:tav>
                                      </p:tavLst>
                                    </p:anim>
                                    <p:anim calcmode="lin" valueType="num">
                                      <p:cBhvr>
                                        <p:cTn id="8" dur="1000" fill="hold"/>
                                        <p:tgtEl>
                                          <p:spTgt spid="1433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6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43363">
                                            <p:txEl>
                                              <p:pRg st="0" end="0"/>
                                            </p:txEl>
                                          </p:spTgt>
                                        </p:tgtEl>
                                        <p:attrNameLst>
                                          <p:attrName>style.visibility</p:attrName>
                                        </p:attrNameLst>
                                      </p:cBhvr>
                                      <p:to>
                                        <p:strVal val="visible"/>
                                      </p:to>
                                    </p:set>
                                    <p:animEffect transition="in" filter="fade">
                                      <p:cBhvr>
                                        <p:cTn id="14" dur="500"/>
                                        <p:tgtEl>
                                          <p:spTgt spid="143363">
                                            <p:txEl>
                                              <p:pRg st="0" end="0"/>
                                            </p:txEl>
                                          </p:spTgt>
                                        </p:tgtEl>
                                      </p:cBhvr>
                                    </p:animEffect>
                                    <p:anim calcmode="lin" valueType="num">
                                      <p:cBhvr>
                                        <p:cTn id="15" dur="500" fill="hold"/>
                                        <p:tgtEl>
                                          <p:spTgt spid="1433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33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43363">
                                            <p:txEl>
                                              <p:pRg st="1" end="1"/>
                                            </p:txEl>
                                          </p:spTgt>
                                        </p:tgtEl>
                                        <p:attrNameLst>
                                          <p:attrName>style.visibility</p:attrName>
                                        </p:attrNameLst>
                                      </p:cBhvr>
                                      <p:to>
                                        <p:strVal val="visible"/>
                                      </p:to>
                                    </p:set>
                                    <p:animEffect transition="in" filter="fade">
                                      <p:cBhvr>
                                        <p:cTn id="21" dur="500"/>
                                        <p:tgtEl>
                                          <p:spTgt spid="143363">
                                            <p:txEl>
                                              <p:pRg st="1" end="1"/>
                                            </p:txEl>
                                          </p:spTgt>
                                        </p:tgtEl>
                                      </p:cBhvr>
                                    </p:animEffect>
                                    <p:anim calcmode="lin" valueType="num">
                                      <p:cBhvr>
                                        <p:cTn id="22" dur="500" fill="hold"/>
                                        <p:tgtEl>
                                          <p:spTgt spid="14336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4336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P spid="14336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261123" name="Rectangle 3"/>
          <p:cNvSpPr>
            <a:spLocks noGrp="1" noChangeArrowheads="1"/>
          </p:cNvSpPr>
          <p:nvPr>
            <p:ph type="body" idx="1"/>
          </p:nvPr>
        </p:nvSpPr>
        <p:spPr>
          <a:xfrm>
            <a:off x="914400" y="1752600"/>
            <a:ext cx="7772400" cy="4800600"/>
          </a:xfrm>
        </p:spPr>
        <p:txBody>
          <a:bodyPr/>
          <a:lstStyle/>
          <a:p>
            <a:pPr>
              <a:lnSpc>
                <a:spcPct val="150000"/>
              </a:lnSpc>
              <a:buClr>
                <a:schemeClr val="hlink"/>
              </a:buClr>
              <a:buFont typeface="Wingdings" pitchFamily="2" charset="2"/>
              <a:buNone/>
            </a:pPr>
            <a:r>
              <a:rPr lang="en-US" sz="2400" b="1" u="sng">
                <a:solidFill>
                  <a:srgbClr val="000099"/>
                </a:solidFill>
              </a:rPr>
              <a:t>Child Labor Laws</a:t>
            </a:r>
            <a:r>
              <a:rPr lang="en-US" sz="2400"/>
              <a:t> – </a:t>
            </a:r>
          </a:p>
          <a:p>
            <a:pPr>
              <a:lnSpc>
                <a:spcPct val="150000"/>
              </a:lnSpc>
              <a:buClr>
                <a:srgbClr val="990000"/>
              </a:buClr>
              <a:buFont typeface="Wingdings" pitchFamily="2" charset="2"/>
              <a:buChar char="§"/>
            </a:pPr>
            <a:r>
              <a:rPr lang="en-US" sz="2400">
                <a:effectLst>
                  <a:outerShdw blurRad="38100" dist="38100" dir="2700000" algn="tl">
                    <a:srgbClr val="C0C0C0"/>
                  </a:outerShdw>
                </a:effectLst>
              </a:rPr>
              <a:t>By 1920, states began to pass laws regulating and later outlawing child labor.</a:t>
            </a:r>
          </a:p>
          <a:p>
            <a:pPr>
              <a:lnSpc>
                <a:spcPct val="150000"/>
              </a:lnSpc>
              <a:buClr>
                <a:schemeClr val="hlink"/>
              </a:buClr>
              <a:buFont typeface="Wingdings" pitchFamily="2" charset="2"/>
              <a:buNone/>
            </a:pPr>
            <a:r>
              <a:rPr lang="en-US" sz="2400" b="1" u="sng">
                <a:solidFill>
                  <a:srgbClr val="000099"/>
                </a:solidFill>
              </a:rPr>
              <a:t>Reforming Laws to Protect Workers</a:t>
            </a:r>
            <a:r>
              <a:rPr lang="en-US" sz="2400"/>
              <a:t> –</a:t>
            </a:r>
          </a:p>
          <a:p>
            <a:pPr>
              <a:lnSpc>
                <a:spcPct val="150000"/>
              </a:lnSpc>
              <a:buClr>
                <a:srgbClr val="990000"/>
              </a:buClr>
              <a:buFont typeface="Wingdings" pitchFamily="2" charset="2"/>
              <a:buChar char="§"/>
            </a:pPr>
            <a:r>
              <a:rPr lang="en-US" sz="2400">
                <a:effectLst>
                  <a:outerShdw blurRad="38100" dist="38100" dir="2700000" algn="tl">
                    <a:srgbClr val="C0C0C0"/>
                  </a:outerShdw>
                </a:effectLst>
              </a:rPr>
              <a:t>By 1920, the Supreme Court ruled in cases supporting laws to limit work hours for working women and compensation for on-the-job injuries and deaths.</a:t>
            </a:r>
            <a:endParaRPr lang="en-US" sz="2400" b="1" u="sng">
              <a:effectLst>
                <a:outerShdw blurRad="38100" dist="38100" dir="2700000" algn="tl">
                  <a:srgbClr val="C0C0C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1122"/>
                                        </p:tgtEl>
                                        <p:attrNameLst>
                                          <p:attrName>style.visibility</p:attrName>
                                        </p:attrNameLst>
                                      </p:cBhvr>
                                      <p:to>
                                        <p:strVal val="visible"/>
                                      </p:to>
                                    </p:set>
                                    <p:anim calcmode="lin" valueType="num">
                                      <p:cBhvr>
                                        <p:cTn id="7" dur="1000" fill="hold"/>
                                        <p:tgtEl>
                                          <p:spTgt spid="261122"/>
                                        </p:tgtEl>
                                        <p:attrNameLst>
                                          <p:attrName>ppt_x</p:attrName>
                                        </p:attrNameLst>
                                      </p:cBhvr>
                                      <p:tavLst>
                                        <p:tav tm="0">
                                          <p:val>
                                            <p:strVal val="#ppt_x-.2"/>
                                          </p:val>
                                        </p:tav>
                                        <p:tav tm="100000">
                                          <p:val>
                                            <p:strVal val="#ppt_x"/>
                                          </p:val>
                                        </p:tav>
                                      </p:tavLst>
                                    </p:anim>
                                    <p:anim calcmode="lin" valueType="num">
                                      <p:cBhvr>
                                        <p:cTn id="8" dur="1000" fill="hold"/>
                                        <p:tgtEl>
                                          <p:spTgt spid="261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112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61123">
                                            <p:txEl>
                                              <p:pRg st="0" end="0"/>
                                            </p:txEl>
                                          </p:spTgt>
                                        </p:tgtEl>
                                        <p:attrNameLst>
                                          <p:attrName>style.visibility</p:attrName>
                                        </p:attrNameLst>
                                      </p:cBhvr>
                                      <p:to>
                                        <p:strVal val="visible"/>
                                      </p:to>
                                    </p:set>
                                    <p:animEffect transition="in" filter="fade">
                                      <p:cBhvr>
                                        <p:cTn id="14" dur="500"/>
                                        <p:tgtEl>
                                          <p:spTgt spid="261123">
                                            <p:txEl>
                                              <p:pRg st="0" end="0"/>
                                            </p:txEl>
                                          </p:spTgt>
                                        </p:tgtEl>
                                      </p:cBhvr>
                                    </p:animEffect>
                                    <p:anim calcmode="lin" valueType="num">
                                      <p:cBhvr>
                                        <p:cTn id="15" dur="500" fill="hold"/>
                                        <p:tgtEl>
                                          <p:spTgt spid="26112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112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61123">
                                            <p:txEl>
                                              <p:pRg st="1" end="1"/>
                                            </p:txEl>
                                          </p:spTgt>
                                        </p:tgtEl>
                                        <p:attrNameLst>
                                          <p:attrName>style.visibility</p:attrName>
                                        </p:attrNameLst>
                                      </p:cBhvr>
                                      <p:to>
                                        <p:strVal val="visible"/>
                                      </p:to>
                                    </p:set>
                                    <p:animEffect transition="in" filter="fade">
                                      <p:cBhvr>
                                        <p:cTn id="21" dur="500"/>
                                        <p:tgtEl>
                                          <p:spTgt spid="261123">
                                            <p:txEl>
                                              <p:pRg st="1" end="1"/>
                                            </p:txEl>
                                          </p:spTgt>
                                        </p:tgtEl>
                                      </p:cBhvr>
                                    </p:animEffect>
                                    <p:anim calcmode="lin" valueType="num">
                                      <p:cBhvr>
                                        <p:cTn id="22" dur="500" fill="hold"/>
                                        <p:tgtEl>
                                          <p:spTgt spid="26112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6112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61123">
                                            <p:txEl>
                                              <p:pRg st="2" end="2"/>
                                            </p:txEl>
                                          </p:spTgt>
                                        </p:tgtEl>
                                        <p:attrNameLst>
                                          <p:attrName>style.visibility</p:attrName>
                                        </p:attrNameLst>
                                      </p:cBhvr>
                                      <p:to>
                                        <p:strVal val="visible"/>
                                      </p:to>
                                    </p:set>
                                    <p:animEffect transition="in" filter="fade">
                                      <p:cBhvr>
                                        <p:cTn id="28" dur="500"/>
                                        <p:tgtEl>
                                          <p:spTgt spid="261123">
                                            <p:txEl>
                                              <p:pRg st="2" end="2"/>
                                            </p:txEl>
                                          </p:spTgt>
                                        </p:tgtEl>
                                      </p:cBhvr>
                                    </p:animEffect>
                                    <p:anim calcmode="lin" valueType="num">
                                      <p:cBhvr>
                                        <p:cTn id="29" dur="500" fill="hold"/>
                                        <p:tgtEl>
                                          <p:spTgt spid="26112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6112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61123">
                                            <p:txEl>
                                              <p:pRg st="3" end="3"/>
                                            </p:txEl>
                                          </p:spTgt>
                                        </p:tgtEl>
                                        <p:attrNameLst>
                                          <p:attrName>style.visibility</p:attrName>
                                        </p:attrNameLst>
                                      </p:cBhvr>
                                      <p:to>
                                        <p:strVal val="visible"/>
                                      </p:to>
                                    </p:set>
                                    <p:animEffect transition="in" filter="fade">
                                      <p:cBhvr>
                                        <p:cTn id="35" dur="500"/>
                                        <p:tgtEl>
                                          <p:spTgt spid="261123">
                                            <p:txEl>
                                              <p:pRg st="3" end="3"/>
                                            </p:txEl>
                                          </p:spTgt>
                                        </p:tgtEl>
                                      </p:cBhvr>
                                    </p:animEffect>
                                    <p:anim calcmode="lin" valueType="num">
                                      <p:cBhvr>
                                        <p:cTn id="36" dur="500" fill="hold"/>
                                        <p:tgtEl>
                                          <p:spTgt spid="26112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6112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p:bldP spid="26112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192515" name="Rectangle 3"/>
          <p:cNvSpPr>
            <a:spLocks noGrp="1" noChangeArrowheads="1"/>
          </p:cNvSpPr>
          <p:nvPr>
            <p:ph type="body" idx="1"/>
          </p:nvPr>
        </p:nvSpPr>
        <p:spPr>
          <a:xfrm>
            <a:off x="914400" y="1600200"/>
            <a:ext cx="7772400" cy="4876800"/>
          </a:xfrm>
        </p:spPr>
        <p:txBody>
          <a:bodyPr/>
          <a:lstStyle/>
          <a:p>
            <a:pPr>
              <a:lnSpc>
                <a:spcPct val="120000"/>
              </a:lnSpc>
              <a:buClr>
                <a:schemeClr val="hlink"/>
              </a:buClr>
              <a:buFont typeface="Wingdings" pitchFamily="2" charset="2"/>
              <a:buNone/>
            </a:pPr>
            <a:r>
              <a:rPr lang="en-US" sz="2400" b="1" u="sng">
                <a:solidFill>
                  <a:srgbClr val="000099"/>
                </a:solidFill>
                <a:effectLst>
                  <a:outerShdw blurRad="38100" dist="38100" dir="2700000" algn="tl">
                    <a:srgbClr val="C0C0C0"/>
                  </a:outerShdw>
                </a:effectLst>
              </a:rPr>
              <a:t>Reforming Elections</a:t>
            </a:r>
            <a:r>
              <a:rPr lang="en-US" sz="2400">
                <a:effectLst>
                  <a:outerShdw blurRad="38100" dist="38100" dir="2700000" algn="tl">
                    <a:srgbClr val="C0C0C0"/>
                  </a:outerShdw>
                </a:effectLst>
              </a:rPr>
              <a:t> – </a:t>
            </a:r>
          </a:p>
          <a:p>
            <a:pPr>
              <a:lnSpc>
                <a:spcPct val="120000"/>
              </a:lnSpc>
              <a:buClr>
                <a:srgbClr val="990000"/>
              </a:buClr>
              <a:buFont typeface="Wingdings" pitchFamily="2" charset="2"/>
              <a:buChar char="§"/>
            </a:pPr>
            <a:r>
              <a:rPr lang="en-US" sz="2400">
                <a:effectLst>
                  <a:outerShdw blurRad="38100" dist="38100" dir="2700000" algn="tl">
                    <a:srgbClr val="C0C0C0"/>
                  </a:outerShdw>
                </a:effectLst>
              </a:rPr>
              <a:t>Government power to the ordinary citizen and the increase of “democrac</a:t>
            </a:r>
            <a:r>
              <a:rPr lang="en-US" sz="2400" i="1">
                <a:effectLst>
                  <a:outerShdw blurRad="38100" dist="38100" dir="2700000" algn="tl">
                    <a:srgbClr val="C0C0C0"/>
                  </a:outerShdw>
                </a:effectLst>
              </a:rPr>
              <a:t>y</a:t>
            </a:r>
            <a:r>
              <a:rPr lang="en-US" sz="2400">
                <a:effectLst>
                  <a:outerShdw blurRad="38100" dist="38100" dir="2700000" algn="tl">
                    <a:srgbClr val="C0C0C0"/>
                  </a:outerShdw>
                </a:effectLst>
              </a:rPr>
              <a:t>” with the following: </a:t>
            </a:r>
          </a:p>
          <a:p>
            <a:pPr>
              <a:lnSpc>
                <a:spcPct val="120000"/>
              </a:lnSpc>
              <a:buClr>
                <a:schemeClr val="hlink"/>
              </a:buClr>
              <a:buFont typeface="Wingdings" pitchFamily="2" charset="2"/>
              <a:buNone/>
            </a:pPr>
            <a:r>
              <a:rPr lang="en-US" sz="2400">
                <a:solidFill>
                  <a:schemeClr val="tx2"/>
                </a:solidFill>
                <a:effectLst>
                  <a:outerShdw blurRad="38100" dist="38100" dir="2700000" algn="tl">
                    <a:srgbClr val="C0C0C0"/>
                  </a:outerShdw>
                </a:effectLst>
              </a:rPr>
              <a:t>	</a:t>
            </a:r>
            <a:r>
              <a:rPr lang="en-US" sz="2400" b="1">
                <a:solidFill>
                  <a:schemeClr val="tx2"/>
                </a:solidFill>
                <a:effectLst>
                  <a:outerShdw blurRad="38100" dist="38100" dir="2700000" algn="tl">
                    <a:srgbClr val="C0C0C0"/>
                  </a:outerShdw>
                </a:effectLst>
              </a:rPr>
              <a:t>- </a:t>
            </a:r>
            <a:r>
              <a:rPr lang="en-US" sz="2400" b="1" u="sng">
                <a:solidFill>
                  <a:schemeClr val="tx2"/>
                </a:solidFill>
                <a:effectLst>
                  <a:outerShdw blurRad="38100" dist="38100" dir="2700000" algn="tl">
                    <a:srgbClr val="C0C0C0"/>
                  </a:outerShdw>
                </a:effectLst>
              </a:rPr>
              <a:t>recall –</a:t>
            </a:r>
            <a:r>
              <a:rPr lang="en-US" sz="2400">
                <a:solidFill>
                  <a:schemeClr val="tx2"/>
                </a:solidFill>
                <a:effectLst>
                  <a:outerShdw blurRad="38100" dist="38100" dir="2700000" algn="tl">
                    <a:srgbClr val="C0C0C0"/>
                  </a:outerShdw>
                </a:effectLst>
              </a:rPr>
              <a:t> </a:t>
            </a:r>
          </a:p>
          <a:p>
            <a:pPr>
              <a:lnSpc>
                <a:spcPct val="120000"/>
              </a:lnSpc>
              <a:buClr>
                <a:schemeClr val="hlink"/>
              </a:buClr>
              <a:buFont typeface="Wingdings" pitchFamily="2" charset="2"/>
              <a:buNone/>
            </a:pPr>
            <a:r>
              <a:rPr lang="en-US" sz="2400">
                <a:solidFill>
                  <a:schemeClr val="tx2"/>
                </a:solidFill>
                <a:effectLst>
                  <a:outerShdw blurRad="38100" dist="38100" dir="2700000" algn="tl">
                    <a:srgbClr val="C0C0C0"/>
                  </a:outerShdw>
                </a:effectLst>
              </a:rPr>
              <a:t>	   Enables voters to remove public officials.</a:t>
            </a:r>
            <a:endParaRPr lang="en-US" sz="2400" b="1" u="sng">
              <a:solidFill>
                <a:schemeClr val="tx2"/>
              </a:solidFill>
              <a:effectLst>
                <a:outerShdw blurRad="38100" dist="38100" dir="2700000" algn="tl">
                  <a:srgbClr val="C0C0C0"/>
                </a:outerShdw>
              </a:effectLst>
            </a:endParaRPr>
          </a:p>
          <a:p>
            <a:pPr>
              <a:lnSpc>
                <a:spcPct val="120000"/>
              </a:lnSpc>
              <a:buClr>
                <a:schemeClr val="hlink"/>
              </a:buClr>
              <a:buFont typeface="Wingdings" pitchFamily="2" charset="2"/>
              <a:buNone/>
            </a:pPr>
            <a:r>
              <a:rPr lang="en-US" sz="2400" b="1">
                <a:solidFill>
                  <a:schemeClr val="tx2"/>
                </a:solidFill>
                <a:effectLst>
                  <a:outerShdw blurRad="38100" dist="38100" dir="2700000" algn="tl">
                    <a:srgbClr val="C0C0C0"/>
                  </a:outerShdw>
                </a:effectLst>
              </a:rPr>
              <a:t>	- </a:t>
            </a:r>
            <a:r>
              <a:rPr lang="en-US" sz="2400" b="1" u="sng">
                <a:solidFill>
                  <a:schemeClr val="tx2"/>
                </a:solidFill>
                <a:effectLst>
                  <a:outerShdw blurRad="38100" dist="38100" dir="2700000" algn="tl">
                    <a:srgbClr val="C0C0C0"/>
                  </a:outerShdw>
                </a:effectLst>
              </a:rPr>
              <a:t>initiative –</a:t>
            </a:r>
            <a:r>
              <a:rPr lang="en-US" sz="2400" b="1">
                <a:solidFill>
                  <a:schemeClr val="tx2"/>
                </a:solidFill>
                <a:effectLst>
                  <a:outerShdw blurRad="38100" dist="38100" dir="2700000" algn="tl">
                    <a:srgbClr val="C0C0C0"/>
                  </a:outerShdw>
                </a:effectLst>
              </a:rPr>
              <a:t> </a:t>
            </a:r>
          </a:p>
          <a:p>
            <a:pPr>
              <a:lnSpc>
                <a:spcPct val="120000"/>
              </a:lnSpc>
              <a:buClr>
                <a:schemeClr val="hlink"/>
              </a:buClr>
              <a:buFont typeface="Wingdings" pitchFamily="2" charset="2"/>
              <a:buNone/>
            </a:pPr>
            <a:r>
              <a:rPr lang="en-US" sz="2400">
                <a:solidFill>
                  <a:schemeClr val="tx2"/>
                </a:solidFill>
                <a:effectLst>
                  <a:outerShdw blurRad="38100" dist="38100" dir="2700000" algn="tl">
                    <a:srgbClr val="C0C0C0"/>
                  </a:outerShdw>
                </a:effectLst>
              </a:rPr>
              <a:t>	   A bill originated by the people rather then lawmakers.</a:t>
            </a:r>
            <a:endParaRPr lang="en-US" sz="2400" b="1">
              <a:solidFill>
                <a:schemeClr val="tx2"/>
              </a:solidFill>
              <a:effectLst>
                <a:outerShdw blurRad="38100" dist="38100" dir="2700000" algn="tl">
                  <a:srgbClr val="C0C0C0"/>
                </a:outerShdw>
              </a:effectLst>
            </a:endParaRPr>
          </a:p>
          <a:p>
            <a:pPr>
              <a:lnSpc>
                <a:spcPct val="120000"/>
              </a:lnSpc>
              <a:buClr>
                <a:schemeClr val="hlink"/>
              </a:buClr>
              <a:buFont typeface="Wingdings" pitchFamily="2" charset="2"/>
              <a:buNone/>
            </a:pPr>
            <a:r>
              <a:rPr lang="en-US" sz="2400" b="1">
                <a:solidFill>
                  <a:schemeClr val="tx2"/>
                </a:solidFill>
                <a:effectLst>
                  <a:outerShdw blurRad="38100" dist="38100" dir="2700000" algn="tl">
                    <a:srgbClr val="C0C0C0"/>
                  </a:outerShdw>
                </a:effectLst>
              </a:rPr>
              <a:t>	- </a:t>
            </a:r>
            <a:r>
              <a:rPr lang="en-US" sz="2400" b="1" u="sng">
                <a:solidFill>
                  <a:schemeClr val="tx2"/>
                </a:solidFill>
                <a:effectLst>
                  <a:outerShdw blurRad="38100" dist="38100" dir="2700000" algn="tl">
                    <a:srgbClr val="C0C0C0"/>
                  </a:outerShdw>
                </a:effectLst>
              </a:rPr>
              <a:t>referendum –</a:t>
            </a:r>
            <a:r>
              <a:rPr lang="en-US" sz="2400">
                <a:solidFill>
                  <a:schemeClr val="tx2"/>
                </a:solidFill>
                <a:effectLst>
                  <a:outerShdw blurRad="38100" dist="38100" dir="2700000" algn="tl">
                    <a:srgbClr val="C0C0C0"/>
                  </a:outerShdw>
                </a:effectLst>
              </a:rPr>
              <a:t> </a:t>
            </a:r>
          </a:p>
          <a:p>
            <a:pPr>
              <a:lnSpc>
                <a:spcPct val="120000"/>
              </a:lnSpc>
              <a:buClr>
                <a:schemeClr val="hlink"/>
              </a:buClr>
              <a:buFont typeface="Wingdings" pitchFamily="2" charset="2"/>
              <a:buNone/>
            </a:pPr>
            <a:r>
              <a:rPr lang="en-US" sz="2400">
                <a:solidFill>
                  <a:schemeClr val="tx2"/>
                </a:solidFill>
                <a:effectLst>
                  <a:outerShdw blurRad="38100" dist="38100" dir="2700000" algn="tl">
                    <a:srgbClr val="C0C0C0"/>
                  </a:outerShdw>
                </a:effectLst>
              </a:rPr>
              <a:t>	   A vote on the initiative.</a:t>
            </a:r>
            <a:r>
              <a:rPr lang="en-US" sz="2400">
                <a:solidFill>
                  <a:schemeClr val="tx2"/>
                </a:solidFill>
                <a:latin typeface="High Tower Text" pitchFamily="18" charset="0"/>
              </a:rPr>
              <a:t>	</a:t>
            </a:r>
            <a:r>
              <a:rPr lang="en-US" sz="2400">
                <a:latin typeface="High Tower Text" pitchFamily="18" charset="0"/>
              </a:rPr>
              <a:t>		</a:t>
            </a:r>
            <a:endParaRPr lang="en-US" sz="2400" b="1" u="sng">
              <a:latin typeface="High Tower Tex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92514"/>
                                        </p:tgtEl>
                                        <p:attrNameLst>
                                          <p:attrName>style.visibility</p:attrName>
                                        </p:attrNameLst>
                                      </p:cBhvr>
                                      <p:to>
                                        <p:strVal val="visible"/>
                                      </p:to>
                                    </p:set>
                                    <p:anim calcmode="lin" valueType="num">
                                      <p:cBhvr>
                                        <p:cTn id="7" dur="1000" fill="hold"/>
                                        <p:tgtEl>
                                          <p:spTgt spid="192514"/>
                                        </p:tgtEl>
                                        <p:attrNameLst>
                                          <p:attrName>ppt_x</p:attrName>
                                        </p:attrNameLst>
                                      </p:cBhvr>
                                      <p:tavLst>
                                        <p:tav tm="0">
                                          <p:val>
                                            <p:strVal val="#ppt_x-.2"/>
                                          </p:val>
                                        </p:tav>
                                        <p:tav tm="100000">
                                          <p:val>
                                            <p:strVal val="#ppt_x"/>
                                          </p:val>
                                        </p:tav>
                                      </p:tavLst>
                                    </p:anim>
                                    <p:anim calcmode="lin" valueType="num">
                                      <p:cBhvr>
                                        <p:cTn id="8" dur="1000" fill="hold"/>
                                        <p:tgtEl>
                                          <p:spTgt spid="1925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251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92515">
                                            <p:txEl>
                                              <p:pRg st="0" end="0"/>
                                            </p:txEl>
                                          </p:spTgt>
                                        </p:tgtEl>
                                        <p:attrNameLst>
                                          <p:attrName>style.visibility</p:attrName>
                                        </p:attrNameLst>
                                      </p:cBhvr>
                                      <p:to>
                                        <p:strVal val="visible"/>
                                      </p:to>
                                    </p:set>
                                    <p:animEffect transition="in" filter="fade">
                                      <p:cBhvr>
                                        <p:cTn id="14" dur="500"/>
                                        <p:tgtEl>
                                          <p:spTgt spid="192515">
                                            <p:txEl>
                                              <p:pRg st="0" end="0"/>
                                            </p:txEl>
                                          </p:spTgt>
                                        </p:tgtEl>
                                      </p:cBhvr>
                                    </p:animEffect>
                                    <p:anim calcmode="lin" valueType="num">
                                      <p:cBhvr>
                                        <p:cTn id="15" dur="500" fill="hold"/>
                                        <p:tgtEl>
                                          <p:spTgt spid="19251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9251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92515">
                                            <p:txEl>
                                              <p:pRg st="1" end="1"/>
                                            </p:txEl>
                                          </p:spTgt>
                                        </p:tgtEl>
                                        <p:attrNameLst>
                                          <p:attrName>style.visibility</p:attrName>
                                        </p:attrNameLst>
                                      </p:cBhvr>
                                      <p:to>
                                        <p:strVal val="visible"/>
                                      </p:to>
                                    </p:set>
                                    <p:animEffect transition="in" filter="fade">
                                      <p:cBhvr>
                                        <p:cTn id="21" dur="500"/>
                                        <p:tgtEl>
                                          <p:spTgt spid="192515">
                                            <p:txEl>
                                              <p:pRg st="1" end="1"/>
                                            </p:txEl>
                                          </p:spTgt>
                                        </p:tgtEl>
                                      </p:cBhvr>
                                    </p:animEffect>
                                    <p:anim calcmode="lin" valueType="num">
                                      <p:cBhvr>
                                        <p:cTn id="22" dur="500" fill="hold"/>
                                        <p:tgtEl>
                                          <p:spTgt spid="19251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9251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92515">
                                            <p:txEl>
                                              <p:pRg st="2" end="2"/>
                                            </p:txEl>
                                          </p:spTgt>
                                        </p:tgtEl>
                                        <p:attrNameLst>
                                          <p:attrName>style.visibility</p:attrName>
                                        </p:attrNameLst>
                                      </p:cBhvr>
                                      <p:to>
                                        <p:strVal val="visible"/>
                                      </p:to>
                                    </p:set>
                                    <p:animEffect transition="in" filter="fade">
                                      <p:cBhvr>
                                        <p:cTn id="28" dur="500"/>
                                        <p:tgtEl>
                                          <p:spTgt spid="192515">
                                            <p:txEl>
                                              <p:pRg st="2" end="2"/>
                                            </p:txEl>
                                          </p:spTgt>
                                        </p:tgtEl>
                                      </p:cBhvr>
                                    </p:animEffect>
                                    <p:anim calcmode="lin" valueType="num">
                                      <p:cBhvr>
                                        <p:cTn id="29" dur="500" fill="hold"/>
                                        <p:tgtEl>
                                          <p:spTgt spid="19251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9251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92515">
                                            <p:txEl>
                                              <p:pRg st="3" end="3"/>
                                            </p:txEl>
                                          </p:spTgt>
                                        </p:tgtEl>
                                        <p:attrNameLst>
                                          <p:attrName>style.visibility</p:attrName>
                                        </p:attrNameLst>
                                      </p:cBhvr>
                                      <p:to>
                                        <p:strVal val="visible"/>
                                      </p:to>
                                    </p:set>
                                    <p:animEffect transition="in" filter="fade">
                                      <p:cBhvr>
                                        <p:cTn id="35" dur="500"/>
                                        <p:tgtEl>
                                          <p:spTgt spid="192515">
                                            <p:txEl>
                                              <p:pRg st="3" end="3"/>
                                            </p:txEl>
                                          </p:spTgt>
                                        </p:tgtEl>
                                      </p:cBhvr>
                                    </p:animEffect>
                                    <p:anim calcmode="lin" valueType="num">
                                      <p:cBhvr>
                                        <p:cTn id="36" dur="500" fill="hold"/>
                                        <p:tgtEl>
                                          <p:spTgt spid="19251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9251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92515">
                                            <p:txEl>
                                              <p:pRg st="4" end="4"/>
                                            </p:txEl>
                                          </p:spTgt>
                                        </p:tgtEl>
                                        <p:attrNameLst>
                                          <p:attrName>style.visibility</p:attrName>
                                        </p:attrNameLst>
                                      </p:cBhvr>
                                      <p:to>
                                        <p:strVal val="visible"/>
                                      </p:to>
                                    </p:set>
                                    <p:animEffect transition="in" filter="fade">
                                      <p:cBhvr>
                                        <p:cTn id="42" dur="500"/>
                                        <p:tgtEl>
                                          <p:spTgt spid="192515">
                                            <p:txEl>
                                              <p:pRg st="4" end="4"/>
                                            </p:txEl>
                                          </p:spTgt>
                                        </p:tgtEl>
                                      </p:cBhvr>
                                    </p:animEffect>
                                    <p:anim calcmode="lin" valueType="num">
                                      <p:cBhvr>
                                        <p:cTn id="43" dur="500" fill="hold"/>
                                        <p:tgtEl>
                                          <p:spTgt spid="19251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19251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92515">
                                            <p:txEl>
                                              <p:pRg st="5" end="5"/>
                                            </p:txEl>
                                          </p:spTgt>
                                        </p:tgtEl>
                                        <p:attrNameLst>
                                          <p:attrName>style.visibility</p:attrName>
                                        </p:attrNameLst>
                                      </p:cBhvr>
                                      <p:to>
                                        <p:strVal val="visible"/>
                                      </p:to>
                                    </p:set>
                                    <p:animEffect transition="in" filter="fade">
                                      <p:cBhvr>
                                        <p:cTn id="49" dur="500"/>
                                        <p:tgtEl>
                                          <p:spTgt spid="192515">
                                            <p:txEl>
                                              <p:pRg st="5" end="5"/>
                                            </p:txEl>
                                          </p:spTgt>
                                        </p:tgtEl>
                                      </p:cBhvr>
                                    </p:animEffect>
                                    <p:anim calcmode="lin" valueType="num">
                                      <p:cBhvr>
                                        <p:cTn id="50" dur="500" fill="hold"/>
                                        <p:tgtEl>
                                          <p:spTgt spid="19251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192515">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192515">
                                            <p:txEl>
                                              <p:pRg st="6" end="6"/>
                                            </p:txEl>
                                          </p:spTgt>
                                        </p:tgtEl>
                                        <p:attrNameLst>
                                          <p:attrName>style.visibility</p:attrName>
                                        </p:attrNameLst>
                                      </p:cBhvr>
                                      <p:to>
                                        <p:strVal val="visible"/>
                                      </p:to>
                                    </p:set>
                                    <p:animEffect transition="in" filter="fade">
                                      <p:cBhvr>
                                        <p:cTn id="56" dur="500"/>
                                        <p:tgtEl>
                                          <p:spTgt spid="192515">
                                            <p:txEl>
                                              <p:pRg st="6" end="6"/>
                                            </p:txEl>
                                          </p:spTgt>
                                        </p:tgtEl>
                                      </p:cBhvr>
                                    </p:animEffect>
                                    <p:anim calcmode="lin" valueType="num">
                                      <p:cBhvr>
                                        <p:cTn id="57" dur="500" fill="hold"/>
                                        <p:tgtEl>
                                          <p:spTgt spid="192515">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192515">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192515">
                                            <p:txEl>
                                              <p:pRg st="7" end="7"/>
                                            </p:txEl>
                                          </p:spTgt>
                                        </p:tgtEl>
                                        <p:attrNameLst>
                                          <p:attrName>style.visibility</p:attrName>
                                        </p:attrNameLst>
                                      </p:cBhvr>
                                      <p:to>
                                        <p:strVal val="visible"/>
                                      </p:to>
                                    </p:set>
                                    <p:animEffect transition="in" filter="fade">
                                      <p:cBhvr>
                                        <p:cTn id="63" dur="500"/>
                                        <p:tgtEl>
                                          <p:spTgt spid="192515">
                                            <p:txEl>
                                              <p:pRg st="7" end="7"/>
                                            </p:txEl>
                                          </p:spTgt>
                                        </p:tgtEl>
                                      </p:cBhvr>
                                    </p:animEffect>
                                    <p:anim calcmode="lin" valueType="num">
                                      <p:cBhvr>
                                        <p:cTn id="64" dur="500" fill="hold"/>
                                        <p:tgtEl>
                                          <p:spTgt spid="192515">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192515">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p:bldP spid="19251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sz="2600" b="1" u="sng">
                <a:effectLst>
                  <a:outerShdw blurRad="38100" dist="38100" dir="2700000" algn="tl">
                    <a:srgbClr val="C0C0C0"/>
                  </a:outerShdw>
                </a:effectLst>
                <a:latin typeface="Perpetua" pitchFamily="18" charset="0"/>
              </a:rPr>
              <a:t>SSUSH13— The student will identify major efforts to reform American society and politics in the Progressive Era.</a:t>
            </a:r>
          </a:p>
        </p:txBody>
      </p:sp>
      <p:sp>
        <p:nvSpPr>
          <p:cNvPr id="327683" name="Rectangle 3"/>
          <p:cNvSpPr>
            <a:spLocks noGrp="1" noChangeArrowheads="1"/>
          </p:cNvSpPr>
          <p:nvPr>
            <p:ph type="body" idx="1"/>
          </p:nvPr>
        </p:nvSpPr>
        <p:spPr>
          <a:xfrm>
            <a:off x="914400" y="1600200"/>
            <a:ext cx="7772400" cy="4953000"/>
          </a:xfrm>
        </p:spPr>
        <p:txBody>
          <a:bodyPr/>
          <a:lstStyle/>
          <a:p>
            <a:pPr marL="533400" indent="-533400">
              <a:lnSpc>
                <a:spcPct val="110000"/>
              </a:lnSpc>
              <a:buClr>
                <a:srgbClr val="006600"/>
              </a:buClr>
              <a:buFont typeface="Wingdings" pitchFamily="2" charset="2"/>
              <a:buAutoNum type="alphaLcPeriod"/>
            </a:pPr>
            <a:r>
              <a:rPr lang="en-US" sz="2300" b="1" u="sng">
                <a:solidFill>
                  <a:srgbClr val="006600"/>
                </a:solidFill>
                <a:effectLst>
                  <a:outerShdw blurRad="38100" dist="38100" dir="2700000" algn="tl">
                    <a:srgbClr val="C0C0C0"/>
                  </a:outerShdw>
                </a:effectLst>
              </a:rPr>
              <a:t>Explain</a:t>
            </a:r>
            <a:r>
              <a:rPr lang="en-US" sz="2300" b="1">
                <a:solidFill>
                  <a:srgbClr val="006600"/>
                </a:solidFill>
                <a:effectLst>
                  <a:outerShdw blurRad="38100" dist="38100" dir="2700000" algn="tl">
                    <a:srgbClr val="C0C0C0"/>
                  </a:outerShdw>
                </a:effectLst>
              </a:rPr>
              <a:t> Upton Sinclair’s </a:t>
            </a:r>
            <a:r>
              <a:rPr lang="en-US" sz="2300" b="1" i="1">
                <a:solidFill>
                  <a:srgbClr val="006600"/>
                </a:solidFill>
                <a:effectLst>
                  <a:outerShdw blurRad="38100" dist="38100" dir="2700000" algn="tl">
                    <a:srgbClr val="C0C0C0"/>
                  </a:outerShdw>
                </a:effectLst>
              </a:rPr>
              <a:t>The Jungle</a:t>
            </a:r>
            <a:r>
              <a:rPr lang="en-US" sz="2300" b="1">
                <a:solidFill>
                  <a:srgbClr val="006600"/>
                </a:solidFill>
                <a:effectLst>
                  <a:outerShdw blurRad="38100" dist="38100" dir="2700000" algn="tl">
                    <a:srgbClr val="C0C0C0"/>
                  </a:outerShdw>
                </a:effectLst>
              </a:rPr>
              <a:t> and federal oversight of the meat packing industry.</a:t>
            </a:r>
            <a:endParaRPr lang="en-US" sz="2300" b="1" u="sng">
              <a:solidFill>
                <a:srgbClr val="006600"/>
              </a:solidFill>
              <a:effectLst>
                <a:outerShdw blurRad="38100" dist="38100" dir="2700000" algn="tl">
                  <a:srgbClr val="C0C0C0"/>
                </a:outerShdw>
              </a:effectLst>
            </a:endParaRPr>
          </a:p>
          <a:p>
            <a:pPr marL="533400" indent="-533400">
              <a:lnSpc>
                <a:spcPct val="110000"/>
              </a:lnSpc>
              <a:buClr>
                <a:srgbClr val="006600"/>
              </a:buClr>
              <a:buFont typeface="Wingdings" pitchFamily="2" charset="2"/>
              <a:buAutoNum type="alphaLcPeriod"/>
            </a:pPr>
            <a:r>
              <a:rPr lang="en-US" sz="2300" b="1" u="sng">
                <a:solidFill>
                  <a:srgbClr val="006600"/>
                </a:solidFill>
                <a:effectLst>
                  <a:outerShdw blurRad="38100" dist="38100" dir="2700000" algn="tl">
                    <a:srgbClr val="C0C0C0"/>
                  </a:outerShdw>
                </a:effectLst>
              </a:rPr>
              <a:t>Identify</a:t>
            </a:r>
            <a:r>
              <a:rPr lang="en-US" sz="2300" b="1">
                <a:solidFill>
                  <a:srgbClr val="006600"/>
                </a:solidFill>
                <a:effectLst>
                  <a:outerShdw blurRad="38100" dist="38100" dir="2700000" algn="tl">
                    <a:srgbClr val="C0C0C0"/>
                  </a:outerShdw>
                </a:effectLst>
              </a:rPr>
              <a:t> Jane Addams and Hull House and describe the role of women in reform movements.</a:t>
            </a:r>
            <a:endParaRPr lang="en-US" sz="2300" b="1" u="sng">
              <a:solidFill>
                <a:srgbClr val="006600"/>
              </a:solidFill>
              <a:effectLst>
                <a:outerShdw blurRad="38100" dist="38100" dir="2700000" algn="tl">
                  <a:srgbClr val="C0C0C0"/>
                </a:outerShdw>
              </a:effectLst>
            </a:endParaRPr>
          </a:p>
          <a:p>
            <a:pPr marL="533400" indent="-533400">
              <a:lnSpc>
                <a:spcPct val="110000"/>
              </a:lnSpc>
              <a:buClr>
                <a:srgbClr val="006600"/>
              </a:buClr>
              <a:buFont typeface="Wingdings" pitchFamily="2" charset="2"/>
              <a:buAutoNum type="alphaLcPeriod"/>
            </a:pPr>
            <a:r>
              <a:rPr lang="en-US" sz="2300" b="1" u="sng">
                <a:solidFill>
                  <a:srgbClr val="006600"/>
                </a:solidFill>
                <a:effectLst>
                  <a:outerShdw blurRad="38100" dist="38100" dir="2700000" algn="tl">
                    <a:srgbClr val="C0C0C0"/>
                  </a:outerShdw>
                </a:effectLst>
              </a:rPr>
              <a:t>Describe</a:t>
            </a:r>
            <a:r>
              <a:rPr lang="en-US" sz="2300" b="1">
                <a:solidFill>
                  <a:srgbClr val="006600"/>
                </a:solidFill>
                <a:effectLst>
                  <a:outerShdw blurRad="38100" dist="38100" dir="2700000" algn="tl">
                    <a:srgbClr val="C0C0C0"/>
                  </a:outerShdw>
                </a:effectLst>
              </a:rPr>
              <a:t> the significance of progressive reforms such as initiative, recall, and referendum; direct election of United States Senators; reform and labor laws; and efforts to improve living conditions for the poor in cities.</a:t>
            </a:r>
            <a:endParaRPr lang="en-US" sz="2300" b="1" u="sng">
              <a:solidFill>
                <a:srgbClr val="006600"/>
              </a:solidFill>
              <a:effectLst>
                <a:outerShdw blurRad="38100" dist="38100" dir="2700000" algn="tl">
                  <a:srgbClr val="C0C0C0"/>
                </a:outerShdw>
              </a:effectLst>
            </a:endParaRPr>
          </a:p>
          <a:p>
            <a:pPr marL="533400" indent="-533400">
              <a:lnSpc>
                <a:spcPct val="110000"/>
              </a:lnSpc>
              <a:buClr>
                <a:srgbClr val="006600"/>
              </a:buClr>
              <a:buFont typeface="Wingdings" pitchFamily="2" charset="2"/>
              <a:buAutoNum type="alphaLcPeriod"/>
            </a:pPr>
            <a:r>
              <a:rPr lang="en-US" sz="2300" b="1" u="sng">
                <a:solidFill>
                  <a:srgbClr val="006600"/>
                </a:solidFill>
                <a:effectLst>
                  <a:outerShdw blurRad="38100" dist="38100" dir="2700000" algn="tl">
                    <a:srgbClr val="C0C0C0"/>
                  </a:outerShdw>
                </a:effectLst>
              </a:rPr>
              <a:t>Describe</a:t>
            </a:r>
            <a:r>
              <a:rPr lang="en-US" sz="2300" b="1">
                <a:solidFill>
                  <a:srgbClr val="006600"/>
                </a:solidFill>
                <a:effectLst>
                  <a:outerShdw blurRad="38100" dist="38100" dir="2700000" algn="tl">
                    <a:srgbClr val="C0C0C0"/>
                  </a:outerShdw>
                </a:effectLst>
              </a:rPr>
              <a:t> the passage of the Eighteenth Amendment, establishing Prohibition, and the Nineteenth Amendment, establishing women’s suffrage.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27682"/>
                                        </p:tgtEl>
                                        <p:attrNameLst>
                                          <p:attrName>style.visibility</p:attrName>
                                        </p:attrNameLst>
                                      </p:cBhvr>
                                      <p:to>
                                        <p:strVal val="visible"/>
                                      </p:to>
                                    </p:set>
                                    <p:anim calcmode="lin" valueType="num">
                                      <p:cBhvr>
                                        <p:cTn id="7" dur="1000" fill="hold"/>
                                        <p:tgtEl>
                                          <p:spTgt spid="327682"/>
                                        </p:tgtEl>
                                        <p:attrNameLst>
                                          <p:attrName>ppt_x</p:attrName>
                                        </p:attrNameLst>
                                      </p:cBhvr>
                                      <p:tavLst>
                                        <p:tav tm="0">
                                          <p:val>
                                            <p:strVal val="#ppt_x-.2"/>
                                          </p:val>
                                        </p:tav>
                                        <p:tav tm="100000">
                                          <p:val>
                                            <p:strVal val="#ppt_x"/>
                                          </p:val>
                                        </p:tav>
                                      </p:tavLst>
                                    </p:anim>
                                    <p:anim calcmode="lin" valueType="num">
                                      <p:cBhvr>
                                        <p:cTn id="8" dur="1000" fill="hold"/>
                                        <p:tgtEl>
                                          <p:spTgt spid="3276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68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27683">
                                            <p:txEl>
                                              <p:pRg st="0" end="0"/>
                                            </p:txEl>
                                          </p:spTgt>
                                        </p:tgtEl>
                                        <p:attrNameLst>
                                          <p:attrName>style.visibility</p:attrName>
                                        </p:attrNameLst>
                                      </p:cBhvr>
                                      <p:to>
                                        <p:strVal val="visible"/>
                                      </p:to>
                                    </p:set>
                                    <p:animEffect transition="in" filter="fade">
                                      <p:cBhvr>
                                        <p:cTn id="14" dur="500"/>
                                        <p:tgtEl>
                                          <p:spTgt spid="327683">
                                            <p:txEl>
                                              <p:pRg st="0" end="0"/>
                                            </p:txEl>
                                          </p:spTgt>
                                        </p:tgtEl>
                                      </p:cBhvr>
                                    </p:animEffect>
                                    <p:anim calcmode="lin" valueType="num">
                                      <p:cBhvr>
                                        <p:cTn id="15" dur="500" fill="hold"/>
                                        <p:tgtEl>
                                          <p:spTgt spid="3276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276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27683">
                                            <p:txEl>
                                              <p:pRg st="1" end="1"/>
                                            </p:txEl>
                                          </p:spTgt>
                                        </p:tgtEl>
                                        <p:attrNameLst>
                                          <p:attrName>style.visibility</p:attrName>
                                        </p:attrNameLst>
                                      </p:cBhvr>
                                      <p:to>
                                        <p:strVal val="visible"/>
                                      </p:to>
                                    </p:set>
                                    <p:animEffect transition="in" filter="fade">
                                      <p:cBhvr>
                                        <p:cTn id="21" dur="500"/>
                                        <p:tgtEl>
                                          <p:spTgt spid="327683">
                                            <p:txEl>
                                              <p:pRg st="1" end="1"/>
                                            </p:txEl>
                                          </p:spTgt>
                                        </p:tgtEl>
                                      </p:cBhvr>
                                    </p:animEffect>
                                    <p:anim calcmode="lin" valueType="num">
                                      <p:cBhvr>
                                        <p:cTn id="22" dur="500" fill="hold"/>
                                        <p:tgtEl>
                                          <p:spTgt spid="32768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2768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27683">
                                            <p:txEl>
                                              <p:pRg st="2" end="2"/>
                                            </p:txEl>
                                          </p:spTgt>
                                        </p:tgtEl>
                                        <p:attrNameLst>
                                          <p:attrName>style.visibility</p:attrName>
                                        </p:attrNameLst>
                                      </p:cBhvr>
                                      <p:to>
                                        <p:strVal val="visible"/>
                                      </p:to>
                                    </p:set>
                                    <p:animEffect transition="in" filter="fade">
                                      <p:cBhvr>
                                        <p:cTn id="28" dur="500"/>
                                        <p:tgtEl>
                                          <p:spTgt spid="327683">
                                            <p:txEl>
                                              <p:pRg st="2" end="2"/>
                                            </p:txEl>
                                          </p:spTgt>
                                        </p:tgtEl>
                                      </p:cBhvr>
                                    </p:animEffect>
                                    <p:anim calcmode="lin" valueType="num">
                                      <p:cBhvr>
                                        <p:cTn id="29" dur="500" fill="hold"/>
                                        <p:tgtEl>
                                          <p:spTgt spid="32768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2768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27683">
                                            <p:txEl>
                                              <p:pRg st="3" end="3"/>
                                            </p:txEl>
                                          </p:spTgt>
                                        </p:tgtEl>
                                        <p:attrNameLst>
                                          <p:attrName>style.visibility</p:attrName>
                                        </p:attrNameLst>
                                      </p:cBhvr>
                                      <p:to>
                                        <p:strVal val="visible"/>
                                      </p:to>
                                    </p:set>
                                    <p:animEffect transition="in" filter="fade">
                                      <p:cBhvr>
                                        <p:cTn id="35" dur="500"/>
                                        <p:tgtEl>
                                          <p:spTgt spid="327683">
                                            <p:txEl>
                                              <p:pRg st="3" end="3"/>
                                            </p:txEl>
                                          </p:spTgt>
                                        </p:tgtEl>
                                      </p:cBhvr>
                                    </p:animEffect>
                                    <p:anim calcmode="lin" valueType="num">
                                      <p:cBhvr>
                                        <p:cTn id="36" dur="500" fill="hold"/>
                                        <p:tgtEl>
                                          <p:spTgt spid="32768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2768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2" grpId="0"/>
      <p:bldP spid="32768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339971" name="Rectangle 3"/>
          <p:cNvSpPr>
            <a:spLocks noGrp="1" noChangeArrowheads="1"/>
          </p:cNvSpPr>
          <p:nvPr>
            <p:ph type="body" idx="1"/>
          </p:nvPr>
        </p:nvSpPr>
        <p:spPr/>
        <p:txBody>
          <a:bodyPr/>
          <a:lstStyle/>
          <a:p>
            <a:pPr>
              <a:buClr>
                <a:schemeClr val="hlink"/>
              </a:buClr>
              <a:buFont typeface="Wingdings" pitchFamily="2" charset="2"/>
              <a:buNone/>
            </a:pPr>
            <a:r>
              <a:rPr lang="en-US" b="1" u="sng">
                <a:solidFill>
                  <a:srgbClr val="000099"/>
                </a:solidFill>
                <a:effectLst>
                  <a:outerShdw blurRad="38100" dist="38100" dir="2700000" algn="tl">
                    <a:srgbClr val="C0C0C0"/>
                  </a:outerShdw>
                </a:effectLst>
              </a:rPr>
              <a:t>Total “Recall”</a:t>
            </a:r>
            <a:r>
              <a:rPr lang="en-US">
                <a:effectLst>
                  <a:outerShdw blurRad="38100" dist="38100" dir="2700000" algn="tl">
                    <a:srgbClr val="C0C0C0"/>
                  </a:outerShdw>
                </a:effectLst>
              </a:rPr>
              <a:t> – </a:t>
            </a:r>
          </a:p>
          <a:p>
            <a:pPr>
              <a:buClr>
                <a:srgbClr val="990000"/>
              </a:buClr>
              <a:buFont typeface="Wingdings" pitchFamily="2" charset="2"/>
              <a:buNone/>
            </a:pPr>
            <a:endParaRPr lang="en-US">
              <a:effectLst>
                <a:outerShdw blurRad="38100" dist="38100" dir="2700000" algn="tl">
                  <a:srgbClr val="C0C0C0"/>
                </a:outerShdw>
              </a:effectLst>
            </a:endParaRPr>
          </a:p>
          <a:p>
            <a:pPr>
              <a:buClr>
                <a:srgbClr val="990000"/>
              </a:buClr>
              <a:buFont typeface="Wingdings" pitchFamily="2" charset="2"/>
              <a:buNone/>
            </a:pPr>
            <a:endParaRPr lang="en-US">
              <a:effectLst>
                <a:outerShdw blurRad="38100" dist="38100" dir="2700000" algn="tl">
                  <a:srgbClr val="C0C0C0"/>
                </a:outerShdw>
              </a:effectLst>
            </a:endParaRPr>
          </a:p>
          <a:p>
            <a:pPr>
              <a:buClr>
                <a:srgbClr val="990000"/>
              </a:buClr>
              <a:buFont typeface="Wingdings" pitchFamily="2" charset="2"/>
              <a:buNone/>
            </a:pPr>
            <a:endParaRPr lang="en-US">
              <a:effectLst>
                <a:outerShdw blurRad="38100" dist="38100" dir="2700000" algn="tl">
                  <a:srgbClr val="C0C0C0"/>
                </a:outerShdw>
              </a:effectLst>
            </a:endParaRPr>
          </a:p>
          <a:p>
            <a:pPr>
              <a:buClr>
                <a:srgbClr val="990000"/>
              </a:buClr>
              <a:buFont typeface="Wingdings" pitchFamily="2" charset="2"/>
              <a:buNone/>
            </a:pPr>
            <a:r>
              <a:rPr lang="en-US">
                <a:effectLst>
                  <a:outerShdw blurRad="38100" dist="38100" dir="2700000" algn="tl">
                    <a:srgbClr val="C0C0C0"/>
                  </a:outerShdw>
                </a:effectLst>
              </a:rPr>
              <a:t>					vs.</a:t>
            </a:r>
          </a:p>
          <a:p>
            <a:pPr>
              <a:buClr>
                <a:schemeClr val="hlink"/>
              </a:buClr>
              <a:buFont typeface="Wingdings" pitchFamily="2" charset="2"/>
              <a:buNone/>
            </a:pPr>
            <a:r>
              <a:rPr lang="en-US" sz="2400">
                <a:latin typeface="High Tower Text" pitchFamily="18" charset="0"/>
              </a:rPr>
              <a:t>		</a:t>
            </a:r>
            <a:endParaRPr lang="en-US" sz="2400" b="1" u="sng">
              <a:latin typeface="High Tower Text" pitchFamily="18" charset="0"/>
            </a:endParaRPr>
          </a:p>
        </p:txBody>
      </p:sp>
      <p:pic>
        <p:nvPicPr>
          <p:cNvPr id="339975" name="Picture 7" descr="_39426217_203b_gray_ap"/>
          <p:cNvPicPr>
            <a:picLocks noChangeAspect="1" noChangeArrowheads="1"/>
          </p:cNvPicPr>
          <p:nvPr/>
        </p:nvPicPr>
        <p:blipFill>
          <a:blip r:embed="rId3" cstate="print"/>
          <a:srcRect/>
          <a:stretch>
            <a:fillRect/>
          </a:stretch>
        </p:blipFill>
        <p:spPr bwMode="auto">
          <a:xfrm>
            <a:off x="5715000" y="2590800"/>
            <a:ext cx="2795588" cy="2895600"/>
          </a:xfrm>
          <a:prstGeom prst="rect">
            <a:avLst/>
          </a:prstGeom>
          <a:noFill/>
        </p:spPr>
      </p:pic>
      <p:pic>
        <p:nvPicPr>
          <p:cNvPr id="339977" name="Picture 9" descr="arnold-schwarzenegger-picture-1"/>
          <p:cNvPicPr>
            <a:picLocks noChangeAspect="1" noChangeArrowheads="1"/>
          </p:cNvPicPr>
          <p:nvPr/>
        </p:nvPicPr>
        <p:blipFill>
          <a:blip r:embed="rId4" cstate="print"/>
          <a:srcRect/>
          <a:stretch>
            <a:fillRect/>
          </a:stretch>
        </p:blipFill>
        <p:spPr bwMode="auto">
          <a:xfrm>
            <a:off x="1371600" y="2590800"/>
            <a:ext cx="2514600" cy="28956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39970"/>
                                        </p:tgtEl>
                                        <p:attrNameLst>
                                          <p:attrName>style.visibility</p:attrName>
                                        </p:attrNameLst>
                                      </p:cBhvr>
                                      <p:to>
                                        <p:strVal val="visible"/>
                                      </p:to>
                                    </p:set>
                                    <p:anim calcmode="lin" valueType="num">
                                      <p:cBhvr>
                                        <p:cTn id="7" dur="1000" fill="hold"/>
                                        <p:tgtEl>
                                          <p:spTgt spid="339970"/>
                                        </p:tgtEl>
                                        <p:attrNameLst>
                                          <p:attrName>ppt_x</p:attrName>
                                        </p:attrNameLst>
                                      </p:cBhvr>
                                      <p:tavLst>
                                        <p:tav tm="0">
                                          <p:val>
                                            <p:strVal val="#ppt_x-.2"/>
                                          </p:val>
                                        </p:tav>
                                        <p:tav tm="100000">
                                          <p:val>
                                            <p:strVal val="#ppt_x"/>
                                          </p:val>
                                        </p:tav>
                                      </p:tavLst>
                                    </p:anim>
                                    <p:anim calcmode="lin" valueType="num">
                                      <p:cBhvr>
                                        <p:cTn id="8" dur="1000" fill="hold"/>
                                        <p:tgtEl>
                                          <p:spTgt spid="3399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997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39971">
                                            <p:txEl>
                                              <p:pRg st="0" end="0"/>
                                            </p:txEl>
                                          </p:spTgt>
                                        </p:tgtEl>
                                        <p:attrNameLst>
                                          <p:attrName>style.visibility</p:attrName>
                                        </p:attrNameLst>
                                      </p:cBhvr>
                                      <p:to>
                                        <p:strVal val="visible"/>
                                      </p:to>
                                    </p:set>
                                    <p:animEffect transition="in" filter="fade">
                                      <p:cBhvr>
                                        <p:cTn id="14" dur="500"/>
                                        <p:tgtEl>
                                          <p:spTgt spid="339971">
                                            <p:txEl>
                                              <p:pRg st="0" end="0"/>
                                            </p:txEl>
                                          </p:spTgt>
                                        </p:tgtEl>
                                      </p:cBhvr>
                                    </p:animEffect>
                                    <p:anim calcmode="lin" valueType="num">
                                      <p:cBhvr>
                                        <p:cTn id="15" dur="500" fill="hold"/>
                                        <p:tgtEl>
                                          <p:spTgt spid="33997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399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39971">
                                            <p:txEl>
                                              <p:pRg st="4" end="4"/>
                                            </p:txEl>
                                          </p:spTgt>
                                        </p:tgtEl>
                                        <p:attrNameLst>
                                          <p:attrName>style.visibility</p:attrName>
                                        </p:attrNameLst>
                                      </p:cBhvr>
                                      <p:to>
                                        <p:strVal val="visible"/>
                                      </p:to>
                                    </p:set>
                                    <p:animEffect transition="in" filter="fade">
                                      <p:cBhvr>
                                        <p:cTn id="21" dur="500"/>
                                        <p:tgtEl>
                                          <p:spTgt spid="339971">
                                            <p:txEl>
                                              <p:pRg st="4" end="4"/>
                                            </p:txEl>
                                          </p:spTgt>
                                        </p:tgtEl>
                                      </p:cBhvr>
                                    </p:animEffect>
                                    <p:anim calcmode="lin" valueType="num">
                                      <p:cBhvr>
                                        <p:cTn id="22" dur="500" fill="hold"/>
                                        <p:tgtEl>
                                          <p:spTgt spid="339971">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33997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39971">
                                            <p:txEl>
                                              <p:pRg st="5" end="5"/>
                                            </p:txEl>
                                          </p:spTgt>
                                        </p:tgtEl>
                                        <p:attrNameLst>
                                          <p:attrName>style.visibility</p:attrName>
                                        </p:attrNameLst>
                                      </p:cBhvr>
                                      <p:to>
                                        <p:strVal val="visible"/>
                                      </p:to>
                                    </p:set>
                                    <p:animEffect transition="in" filter="fade">
                                      <p:cBhvr>
                                        <p:cTn id="28" dur="500"/>
                                        <p:tgtEl>
                                          <p:spTgt spid="339971">
                                            <p:txEl>
                                              <p:pRg st="5" end="5"/>
                                            </p:txEl>
                                          </p:spTgt>
                                        </p:tgtEl>
                                      </p:cBhvr>
                                    </p:animEffect>
                                    <p:anim calcmode="lin" valueType="num">
                                      <p:cBhvr>
                                        <p:cTn id="29" dur="500" fill="hold"/>
                                        <p:tgtEl>
                                          <p:spTgt spid="339971">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339971">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0" grpId="0"/>
      <p:bldP spid="339971"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325635" name="Rectangle 3"/>
          <p:cNvSpPr>
            <a:spLocks noGrp="1" noChangeArrowheads="1"/>
          </p:cNvSpPr>
          <p:nvPr>
            <p:ph type="body" idx="1"/>
          </p:nvPr>
        </p:nvSpPr>
        <p:spPr>
          <a:xfrm>
            <a:off x="914400" y="1828800"/>
            <a:ext cx="7772400" cy="4800600"/>
          </a:xfrm>
        </p:spPr>
        <p:txBody>
          <a:bodyPr/>
          <a:lstStyle/>
          <a:p>
            <a:pPr>
              <a:lnSpc>
                <a:spcPct val="150000"/>
              </a:lnSpc>
              <a:buClr>
                <a:schemeClr val="hlink"/>
              </a:buClr>
              <a:buFont typeface="Wingdings" pitchFamily="2" charset="2"/>
              <a:buNone/>
            </a:pPr>
            <a:r>
              <a:rPr lang="en-US" sz="2400" b="1" u="sng">
                <a:solidFill>
                  <a:srgbClr val="000099"/>
                </a:solidFill>
                <a:effectLst>
                  <a:outerShdw blurRad="38100" dist="38100" dir="2700000" algn="tl">
                    <a:srgbClr val="C0C0C0"/>
                  </a:outerShdw>
                </a:effectLst>
              </a:rPr>
              <a:t>Seventeenth Amendment</a:t>
            </a:r>
            <a:r>
              <a:rPr lang="en-US" sz="2400" b="1" i="1" u="sng">
                <a:solidFill>
                  <a:srgbClr val="000099"/>
                </a:solidFill>
                <a:effectLst>
                  <a:outerShdw blurRad="38100" dist="38100" dir="2700000" algn="tl">
                    <a:srgbClr val="C0C0C0"/>
                  </a:outerShdw>
                </a:effectLst>
              </a:rPr>
              <a:t> </a:t>
            </a:r>
            <a:r>
              <a:rPr lang="en-US" sz="2400" b="1" u="sng">
                <a:solidFill>
                  <a:srgbClr val="000099"/>
                </a:solidFill>
                <a:effectLst>
                  <a:outerShdw blurRad="38100" dist="38100" dir="2700000" algn="tl">
                    <a:srgbClr val="C0C0C0"/>
                  </a:outerShdw>
                </a:effectLst>
              </a:rPr>
              <a:t>(Ratified, 1913)</a:t>
            </a:r>
            <a:r>
              <a:rPr lang="en-US" sz="2400" b="1">
                <a:effectLst>
                  <a:outerShdw blurRad="38100" dist="38100" dir="2700000" algn="tl">
                    <a:srgbClr val="C0C0C0"/>
                  </a:outerShdw>
                </a:effectLst>
              </a:rPr>
              <a:t> – </a:t>
            </a:r>
          </a:p>
          <a:p>
            <a:pPr>
              <a:lnSpc>
                <a:spcPct val="150000"/>
              </a:lnSpc>
              <a:buClr>
                <a:srgbClr val="990000"/>
              </a:buClr>
              <a:buFont typeface="Wingdings" pitchFamily="2" charset="2"/>
              <a:buChar char="§"/>
            </a:pPr>
            <a:r>
              <a:rPr lang="en-US" sz="2400">
                <a:effectLst>
                  <a:outerShdw blurRad="38100" dist="38100" dir="2700000" algn="tl">
                    <a:srgbClr val="C0C0C0"/>
                  </a:outerShdw>
                </a:effectLst>
              </a:rPr>
              <a:t>Before the amendment, state legislatures elected Senators to protect the rights of the states in a federal system.</a:t>
            </a:r>
          </a:p>
          <a:p>
            <a:pPr>
              <a:lnSpc>
                <a:spcPct val="150000"/>
              </a:lnSpc>
              <a:buClr>
                <a:srgbClr val="990000"/>
              </a:buClr>
              <a:buFont typeface="Wingdings" pitchFamily="2" charset="2"/>
              <a:buChar char="§"/>
            </a:pPr>
            <a:r>
              <a:rPr lang="en-US" sz="2400">
                <a:effectLst>
                  <a:outerShdw blurRad="38100" dist="38100" dir="2700000" algn="tl">
                    <a:srgbClr val="C0C0C0"/>
                  </a:outerShdw>
                </a:effectLst>
              </a:rPr>
              <a:t>Following the amendment, Senators began to be elected by the people of each state in an effort to extend democracy.</a:t>
            </a:r>
          </a:p>
          <a:p>
            <a:pPr>
              <a:lnSpc>
                <a:spcPct val="150000"/>
              </a:lnSpc>
              <a:buClr>
                <a:srgbClr val="990000"/>
              </a:buClr>
              <a:buFont typeface="Wingdings" pitchFamily="2" charset="2"/>
              <a:buChar char="§"/>
            </a:pPr>
            <a:r>
              <a:rPr lang="en-US" sz="2400">
                <a:effectLst>
                  <a:outerShdw blurRad="38100" dist="38100" dir="2700000" algn="tl">
                    <a:srgbClr val="C0C0C0"/>
                  </a:outerShdw>
                </a:effectLst>
              </a:rPr>
              <a:t>The result of the amendment is that no state in the Union is officially represented, but the “people” in each state are represented.</a:t>
            </a:r>
            <a:r>
              <a:rPr lang="en-US" sz="2400">
                <a:latin typeface="High Tower Text" pitchFamily="18" charset="0"/>
              </a:rPr>
              <a:t>	</a:t>
            </a:r>
            <a:r>
              <a:rPr lang="en-US" sz="1800">
                <a:latin typeface="High Tower Text" pitchFamily="18" charset="0"/>
              </a:rPr>
              <a:t>	</a:t>
            </a:r>
            <a:endParaRPr lang="en-US" sz="1800" b="1" u="sng">
              <a:latin typeface="High Tower Tex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25634"/>
                                        </p:tgtEl>
                                        <p:attrNameLst>
                                          <p:attrName>style.visibility</p:attrName>
                                        </p:attrNameLst>
                                      </p:cBhvr>
                                      <p:to>
                                        <p:strVal val="visible"/>
                                      </p:to>
                                    </p:set>
                                    <p:anim calcmode="lin" valueType="num">
                                      <p:cBhvr>
                                        <p:cTn id="7" dur="1000" fill="hold"/>
                                        <p:tgtEl>
                                          <p:spTgt spid="325634"/>
                                        </p:tgtEl>
                                        <p:attrNameLst>
                                          <p:attrName>ppt_x</p:attrName>
                                        </p:attrNameLst>
                                      </p:cBhvr>
                                      <p:tavLst>
                                        <p:tav tm="0">
                                          <p:val>
                                            <p:strVal val="#ppt_x-.2"/>
                                          </p:val>
                                        </p:tav>
                                        <p:tav tm="100000">
                                          <p:val>
                                            <p:strVal val="#ppt_x"/>
                                          </p:val>
                                        </p:tav>
                                      </p:tavLst>
                                    </p:anim>
                                    <p:anim calcmode="lin" valueType="num">
                                      <p:cBhvr>
                                        <p:cTn id="8" dur="1000" fill="hold"/>
                                        <p:tgtEl>
                                          <p:spTgt spid="3256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563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25635">
                                            <p:txEl>
                                              <p:pRg st="0" end="0"/>
                                            </p:txEl>
                                          </p:spTgt>
                                        </p:tgtEl>
                                        <p:attrNameLst>
                                          <p:attrName>style.visibility</p:attrName>
                                        </p:attrNameLst>
                                      </p:cBhvr>
                                      <p:to>
                                        <p:strVal val="visible"/>
                                      </p:to>
                                    </p:set>
                                    <p:animEffect transition="in" filter="fade">
                                      <p:cBhvr>
                                        <p:cTn id="14" dur="500"/>
                                        <p:tgtEl>
                                          <p:spTgt spid="325635">
                                            <p:txEl>
                                              <p:pRg st="0" end="0"/>
                                            </p:txEl>
                                          </p:spTgt>
                                        </p:tgtEl>
                                      </p:cBhvr>
                                    </p:animEffect>
                                    <p:anim calcmode="lin" valueType="num">
                                      <p:cBhvr>
                                        <p:cTn id="15" dur="500" fill="hold"/>
                                        <p:tgtEl>
                                          <p:spTgt spid="3256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2563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25635">
                                            <p:txEl>
                                              <p:pRg st="1" end="1"/>
                                            </p:txEl>
                                          </p:spTgt>
                                        </p:tgtEl>
                                        <p:attrNameLst>
                                          <p:attrName>style.visibility</p:attrName>
                                        </p:attrNameLst>
                                      </p:cBhvr>
                                      <p:to>
                                        <p:strVal val="visible"/>
                                      </p:to>
                                    </p:set>
                                    <p:animEffect transition="in" filter="fade">
                                      <p:cBhvr>
                                        <p:cTn id="21" dur="500"/>
                                        <p:tgtEl>
                                          <p:spTgt spid="325635">
                                            <p:txEl>
                                              <p:pRg st="1" end="1"/>
                                            </p:txEl>
                                          </p:spTgt>
                                        </p:tgtEl>
                                      </p:cBhvr>
                                    </p:animEffect>
                                    <p:anim calcmode="lin" valueType="num">
                                      <p:cBhvr>
                                        <p:cTn id="22" dur="500" fill="hold"/>
                                        <p:tgtEl>
                                          <p:spTgt spid="32563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2563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25635">
                                            <p:txEl>
                                              <p:pRg st="2" end="2"/>
                                            </p:txEl>
                                          </p:spTgt>
                                        </p:tgtEl>
                                        <p:attrNameLst>
                                          <p:attrName>style.visibility</p:attrName>
                                        </p:attrNameLst>
                                      </p:cBhvr>
                                      <p:to>
                                        <p:strVal val="visible"/>
                                      </p:to>
                                    </p:set>
                                    <p:animEffect transition="in" filter="fade">
                                      <p:cBhvr>
                                        <p:cTn id="28" dur="500"/>
                                        <p:tgtEl>
                                          <p:spTgt spid="325635">
                                            <p:txEl>
                                              <p:pRg st="2" end="2"/>
                                            </p:txEl>
                                          </p:spTgt>
                                        </p:tgtEl>
                                      </p:cBhvr>
                                    </p:animEffect>
                                    <p:anim calcmode="lin" valueType="num">
                                      <p:cBhvr>
                                        <p:cTn id="29" dur="500" fill="hold"/>
                                        <p:tgtEl>
                                          <p:spTgt spid="32563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2563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25635">
                                            <p:txEl>
                                              <p:pRg st="3" end="3"/>
                                            </p:txEl>
                                          </p:spTgt>
                                        </p:tgtEl>
                                        <p:attrNameLst>
                                          <p:attrName>style.visibility</p:attrName>
                                        </p:attrNameLst>
                                      </p:cBhvr>
                                      <p:to>
                                        <p:strVal val="visible"/>
                                      </p:to>
                                    </p:set>
                                    <p:animEffect transition="in" filter="fade">
                                      <p:cBhvr>
                                        <p:cTn id="35" dur="500"/>
                                        <p:tgtEl>
                                          <p:spTgt spid="325635">
                                            <p:txEl>
                                              <p:pRg st="3" end="3"/>
                                            </p:txEl>
                                          </p:spTgt>
                                        </p:tgtEl>
                                      </p:cBhvr>
                                    </p:animEffect>
                                    <p:anim calcmode="lin" valueType="num">
                                      <p:cBhvr>
                                        <p:cTn id="36" dur="500" fill="hold"/>
                                        <p:tgtEl>
                                          <p:spTgt spid="32563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256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4" grpId="0"/>
      <p:bldP spid="32563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3800" b="1" u="sng">
                <a:effectLst>
                  <a:outerShdw blurRad="38100" dist="38100" dir="2700000" algn="tl">
                    <a:srgbClr val="C0C0C0"/>
                  </a:outerShdw>
                </a:effectLst>
                <a:latin typeface="Perpetua" pitchFamily="18" charset="0"/>
              </a:rPr>
              <a:t>Section 2 –</a:t>
            </a:r>
            <a:r>
              <a:rPr lang="en-US" sz="3800" b="1">
                <a:effectLst>
                  <a:outerShdw blurRad="38100" dist="38100" dir="2700000" algn="tl">
                    <a:srgbClr val="C0C0C0"/>
                  </a:outerShdw>
                </a:effectLst>
                <a:latin typeface="Perpetua" pitchFamily="18" charset="0"/>
              </a:rPr>
              <a:t> </a:t>
            </a:r>
            <a:br>
              <a:rPr lang="en-US" sz="3800" b="1">
                <a:effectLst>
                  <a:outerShdw blurRad="38100" dist="38100" dir="2700000" algn="tl">
                    <a:srgbClr val="C0C0C0"/>
                  </a:outerShdw>
                </a:effectLst>
                <a:latin typeface="Perpetua" pitchFamily="18" charset="0"/>
              </a:rPr>
            </a:br>
            <a:r>
              <a:rPr lang="en-US" sz="3800" b="1">
                <a:effectLst>
                  <a:outerShdw blurRad="38100" dist="38100" dir="2700000" algn="tl">
                    <a:srgbClr val="C0C0C0"/>
                  </a:outerShdw>
                </a:effectLst>
                <a:latin typeface="Perpetua" pitchFamily="18" charset="0"/>
              </a:rPr>
              <a:t>Women in Public Life</a:t>
            </a:r>
          </a:p>
        </p:txBody>
      </p:sp>
      <p:sp>
        <p:nvSpPr>
          <p:cNvPr id="11267" name="Rectangle 3"/>
          <p:cNvSpPr>
            <a:spLocks noGrp="1" noChangeArrowheads="1"/>
          </p:cNvSpPr>
          <p:nvPr>
            <p:ph type="body" idx="1"/>
          </p:nvPr>
        </p:nvSpPr>
        <p:spPr/>
        <p:txBody>
          <a:bodyPr/>
          <a:lstStyle/>
          <a:p>
            <a:pPr algn="ctr">
              <a:buFont typeface="Wingdings" pitchFamily="2" charset="2"/>
              <a:buNone/>
            </a:pPr>
            <a:endParaRPr lang="en-US" sz="800" b="1" u="sng">
              <a:latin typeface="High Tower Text" pitchFamily="18" charset="0"/>
            </a:endParaRPr>
          </a:p>
          <a:p>
            <a:pPr algn="ctr">
              <a:lnSpc>
                <a:spcPct val="150000"/>
              </a:lnSpc>
              <a:buFont typeface="Wingdings" pitchFamily="2" charset="2"/>
              <a:buNone/>
            </a:pPr>
            <a:r>
              <a:rPr lang="en-US" sz="4200" b="1" u="sng">
                <a:solidFill>
                  <a:srgbClr val="000099"/>
                </a:solidFill>
                <a:effectLst>
                  <a:outerShdw blurRad="38100" dist="38100" dir="2700000" algn="tl">
                    <a:srgbClr val="C0C0C0"/>
                  </a:outerShdw>
                </a:effectLst>
              </a:rPr>
              <a:t>Main Idea:</a:t>
            </a:r>
          </a:p>
          <a:p>
            <a:pPr algn="ctr">
              <a:lnSpc>
                <a:spcPct val="150000"/>
              </a:lnSpc>
              <a:buFont typeface="Wingdings" pitchFamily="2" charset="2"/>
              <a:buNone/>
            </a:pPr>
            <a:r>
              <a:rPr lang="en-US" sz="3400">
                <a:solidFill>
                  <a:srgbClr val="000099"/>
                </a:solidFill>
                <a:effectLst>
                  <a:outerShdw blurRad="38100" dist="38100" dir="2700000" algn="tl">
                    <a:srgbClr val="C0C0C0"/>
                  </a:outerShdw>
                </a:effectLst>
              </a:rPr>
              <a:t>As a result of social and economic change, many women entered public life as workers and reformers.</a:t>
            </a:r>
          </a:p>
          <a:p>
            <a:pPr algn="ctr">
              <a:buFont typeface="Wingdings" pitchFamily="2" charset="2"/>
              <a:buNone/>
            </a:pPr>
            <a:endParaRPr lang="en-US">
              <a:solidFill>
                <a:srgbClr val="000099"/>
              </a:solidFill>
              <a:effectLst>
                <a:outerShdw blurRad="38100" dist="38100" dir="2700000" algn="tl">
                  <a:srgbClr val="C0C0C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ppt_x</p:attrName>
                                        </p:attrNameLst>
                                      </p:cBhvr>
                                      <p:tavLst>
                                        <p:tav tm="0">
                                          <p:val>
                                            <p:strVal val="#ppt_x-.2"/>
                                          </p:val>
                                        </p:tav>
                                        <p:tav tm="100000">
                                          <p:val>
                                            <p:strVal val="#ppt_x"/>
                                          </p:val>
                                        </p:tav>
                                      </p:tavLst>
                                    </p:anim>
                                    <p:anim calcmode="lin" valueType="num">
                                      <p:cBhvr>
                                        <p:cTn id="8"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500"/>
                                        <p:tgtEl>
                                          <p:spTgt spid="11267">
                                            <p:txEl>
                                              <p:pRg st="1" end="1"/>
                                            </p:txEl>
                                          </p:spTgt>
                                        </p:tgtEl>
                                      </p:cBhvr>
                                    </p:animEffect>
                                    <p:anim calcmode="lin" valueType="num">
                                      <p:cBhvr>
                                        <p:cTn id="15"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126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500"/>
                                        <p:tgtEl>
                                          <p:spTgt spid="11267">
                                            <p:txEl>
                                              <p:pRg st="2" end="2"/>
                                            </p:txEl>
                                          </p:spTgt>
                                        </p:tgtEl>
                                      </p:cBhvr>
                                    </p:animEffect>
                                    <p:anim calcmode="lin" valueType="num">
                                      <p:cBhvr>
                                        <p:cTn id="22"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1267">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marL="339725" indent="-339725">
              <a:lnSpc>
                <a:spcPct val="120000"/>
              </a:lnSpc>
            </a:pPr>
            <a:r>
              <a:rPr lang="en-US" sz="2300" b="1">
                <a:solidFill>
                  <a:srgbClr val="006600"/>
                </a:solidFill>
                <a:effectLst>
                  <a:outerShdw blurRad="38100" dist="38100" dir="2700000" algn="tl">
                    <a:srgbClr val="C0C0C0"/>
                  </a:outerShdw>
                </a:effectLst>
                <a:latin typeface="Perpetua" pitchFamily="18" charset="0"/>
              </a:rPr>
              <a:t>b.	</a:t>
            </a:r>
            <a:r>
              <a:rPr lang="en-US" sz="2300" b="1" u="sng">
                <a:solidFill>
                  <a:srgbClr val="006600"/>
                </a:solidFill>
                <a:effectLst>
                  <a:outerShdw blurRad="38100" dist="38100" dir="2700000" algn="tl">
                    <a:srgbClr val="C0C0C0"/>
                  </a:outerShdw>
                </a:effectLst>
                <a:latin typeface="Perpetua" pitchFamily="18" charset="0"/>
              </a:rPr>
              <a:t>Identify</a:t>
            </a:r>
            <a:r>
              <a:rPr lang="en-US" sz="2300" b="1">
                <a:solidFill>
                  <a:srgbClr val="006600"/>
                </a:solidFill>
                <a:effectLst>
                  <a:outerShdw blurRad="38100" dist="38100" dir="2700000" algn="tl">
                    <a:srgbClr val="C0C0C0"/>
                  </a:outerShdw>
                </a:effectLst>
                <a:latin typeface="Perpetua" pitchFamily="18" charset="0"/>
              </a:rPr>
              <a:t> Jane Addams and Hull House and describe the role of women in reform movements.</a:t>
            </a:r>
          </a:p>
        </p:txBody>
      </p:sp>
      <p:sp>
        <p:nvSpPr>
          <p:cNvPr id="130051" name="Rectangle 3"/>
          <p:cNvSpPr>
            <a:spLocks noGrp="1" noChangeArrowheads="1"/>
          </p:cNvSpPr>
          <p:nvPr>
            <p:ph type="body" idx="1"/>
          </p:nvPr>
        </p:nvSpPr>
        <p:spPr/>
        <p:txBody>
          <a:bodyPr/>
          <a:lstStyle/>
          <a:p>
            <a:pPr marL="339725" indent="-339725">
              <a:lnSpc>
                <a:spcPct val="130000"/>
              </a:lnSpc>
              <a:buClr>
                <a:schemeClr val="hlink"/>
              </a:buClr>
              <a:buFont typeface="Wingdings" pitchFamily="2" charset="2"/>
              <a:buNone/>
            </a:pPr>
            <a:r>
              <a:rPr lang="en-US" sz="2300" b="1" u="sng">
                <a:solidFill>
                  <a:srgbClr val="000099"/>
                </a:solidFill>
                <a:effectLst>
                  <a:outerShdw blurRad="38100" dist="38100" dir="2700000" algn="tl">
                    <a:srgbClr val="C0C0C0"/>
                  </a:outerShdw>
                </a:effectLst>
              </a:rPr>
              <a:t>Farm Women</a:t>
            </a:r>
            <a:r>
              <a:rPr lang="en-US" sz="2300" b="1">
                <a:effectLst>
                  <a:outerShdw blurRad="38100" dist="38100" dir="2700000" algn="tl">
                    <a:srgbClr val="C0C0C0"/>
                  </a:outerShdw>
                </a:effectLst>
              </a:rPr>
              <a:t> – </a:t>
            </a:r>
          </a:p>
          <a:p>
            <a:pPr marL="339725" indent="-339725">
              <a:lnSpc>
                <a:spcPct val="130000"/>
              </a:lnSpc>
              <a:buClr>
                <a:srgbClr val="990000"/>
              </a:buClr>
              <a:buFont typeface="Wingdings" pitchFamily="2" charset="2"/>
              <a:buChar char="§"/>
            </a:pPr>
            <a:r>
              <a:rPr lang="en-US" sz="2300">
                <a:effectLst>
                  <a:outerShdw blurRad="38100" dist="38100" dir="2700000" algn="tl">
                    <a:srgbClr val="C0C0C0"/>
                  </a:outerShdw>
                </a:effectLst>
              </a:rPr>
              <a:t>On farms in the South and Midwest, life for most women had not changed since the beginning of the previous century.</a:t>
            </a:r>
            <a:endParaRPr lang="en-US" sz="2300" b="1">
              <a:effectLst>
                <a:outerShdw blurRad="38100" dist="38100" dir="2700000" algn="tl">
                  <a:srgbClr val="C0C0C0"/>
                </a:outerShdw>
              </a:effectLst>
            </a:endParaRPr>
          </a:p>
          <a:p>
            <a:pPr marL="339725" indent="-339725">
              <a:lnSpc>
                <a:spcPct val="130000"/>
              </a:lnSpc>
              <a:buClr>
                <a:schemeClr val="hlink"/>
              </a:buClr>
              <a:buFont typeface="Wingdings" pitchFamily="2" charset="2"/>
              <a:buNone/>
            </a:pPr>
            <a:r>
              <a:rPr lang="en-US" sz="2300" b="1" u="sng">
                <a:solidFill>
                  <a:srgbClr val="000099"/>
                </a:solidFill>
                <a:effectLst>
                  <a:outerShdw blurRad="38100" dist="38100" dir="2700000" algn="tl">
                    <a:srgbClr val="C0C0C0"/>
                  </a:outerShdw>
                </a:effectLst>
              </a:rPr>
              <a:t>Women in Industry</a:t>
            </a:r>
            <a:r>
              <a:rPr lang="en-US" sz="2300" b="1">
                <a:effectLst>
                  <a:outerShdw blurRad="38100" dist="38100" dir="2700000" algn="tl">
                    <a:srgbClr val="C0C0C0"/>
                  </a:outerShdw>
                </a:effectLst>
              </a:rPr>
              <a:t> –</a:t>
            </a:r>
            <a:r>
              <a:rPr lang="en-US" sz="2300">
                <a:effectLst>
                  <a:outerShdw blurRad="38100" dist="38100" dir="2700000" algn="tl">
                    <a:srgbClr val="C0C0C0"/>
                  </a:outerShdw>
                </a:effectLst>
              </a:rPr>
              <a:t> </a:t>
            </a:r>
          </a:p>
          <a:p>
            <a:pPr marL="339725" indent="-339725">
              <a:lnSpc>
                <a:spcPct val="130000"/>
              </a:lnSpc>
              <a:buClr>
                <a:srgbClr val="990000"/>
              </a:buClr>
              <a:buFont typeface="Wingdings" pitchFamily="2" charset="2"/>
              <a:buChar char="§"/>
            </a:pPr>
            <a:r>
              <a:rPr lang="en-US" sz="2300">
                <a:effectLst>
                  <a:outerShdw blurRad="38100" dist="38100" dir="2700000" algn="tl">
                    <a:srgbClr val="C0C0C0"/>
                  </a:outerShdw>
                </a:effectLst>
              </a:rPr>
              <a:t>New opportunities were found in growing cities and towns in offices, stores, and classrooms.</a:t>
            </a:r>
          </a:p>
          <a:p>
            <a:pPr marL="339725" indent="-339725">
              <a:lnSpc>
                <a:spcPct val="130000"/>
              </a:lnSpc>
              <a:buClr>
                <a:schemeClr val="hlink"/>
              </a:buClr>
              <a:buFont typeface="Wingdings" pitchFamily="2" charset="2"/>
              <a:buNone/>
            </a:pPr>
            <a:r>
              <a:rPr lang="en-US" sz="2300" b="1" u="sng">
                <a:solidFill>
                  <a:srgbClr val="000099"/>
                </a:solidFill>
                <a:effectLst>
                  <a:outerShdw blurRad="38100" dist="38100" dir="2700000" algn="tl">
                    <a:srgbClr val="C0C0C0"/>
                  </a:outerShdw>
                </a:effectLst>
              </a:rPr>
              <a:t>Domestic Workers</a:t>
            </a:r>
            <a:r>
              <a:rPr lang="en-US" sz="2300" b="1">
                <a:effectLst>
                  <a:outerShdw blurRad="38100" dist="38100" dir="2700000" algn="tl">
                    <a:srgbClr val="C0C0C0"/>
                  </a:outerShdw>
                </a:effectLst>
              </a:rPr>
              <a:t> –</a:t>
            </a:r>
            <a:r>
              <a:rPr lang="en-US" sz="2300">
                <a:effectLst>
                  <a:outerShdw blurRad="38100" dist="38100" dir="2700000" algn="tl">
                    <a:srgbClr val="C0C0C0"/>
                  </a:outerShdw>
                </a:effectLst>
              </a:rPr>
              <a:t> </a:t>
            </a:r>
          </a:p>
          <a:p>
            <a:pPr marL="339725" indent="-339725">
              <a:lnSpc>
                <a:spcPct val="130000"/>
              </a:lnSpc>
              <a:buClr>
                <a:srgbClr val="990000"/>
              </a:buClr>
              <a:buFont typeface="Wingdings" pitchFamily="2" charset="2"/>
              <a:buChar char="§"/>
            </a:pPr>
            <a:r>
              <a:rPr lang="en-US" sz="2300">
                <a:effectLst>
                  <a:outerShdw blurRad="38100" dist="38100" dir="2700000" algn="tl">
                    <a:srgbClr val="C0C0C0"/>
                  </a:outerShdw>
                </a:effectLst>
              </a:rPr>
              <a:t>Women without skills worked as domestic workers.</a:t>
            </a:r>
            <a:endParaRPr lang="en-US" sz="2300">
              <a:effectLst>
                <a:outerShdw blurRad="38100" dist="38100" dir="2700000" algn="tl">
                  <a:srgbClr val="C0C0C0"/>
                </a:outerShdw>
              </a:effectLst>
              <a:latin typeface="High Tower Tex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p:cTn id="7" dur="1000" fill="hold"/>
                                        <p:tgtEl>
                                          <p:spTgt spid="130050"/>
                                        </p:tgtEl>
                                        <p:attrNameLst>
                                          <p:attrName>ppt_x</p:attrName>
                                        </p:attrNameLst>
                                      </p:cBhvr>
                                      <p:tavLst>
                                        <p:tav tm="0">
                                          <p:val>
                                            <p:strVal val="#ppt_x-.2"/>
                                          </p:val>
                                        </p:tav>
                                        <p:tav tm="100000">
                                          <p:val>
                                            <p:strVal val="#ppt_x"/>
                                          </p:val>
                                        </p:tav>
                                      </p:tavLst>
                                    </p:anim>
                                    <p:anim calcmode="lin" valueType="num">
                                      <p:cBhvr>
                                        <p:cTn id="8" dur="1000" fill="hold"/>
                                        <p:tgtEl>
                                          <p:spTgt spid="130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005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30051">
                                            <p:txEl>
                                              <p:pRg st="0" end="0"/>
                                            </p:txEl>
                                          </p:spTgt>
                                        </p:tgtEl>
                                        <p:attrNameLst>
                                          <p:attrName>style.visibility</p:attrName>
                                        </p:attrNameLst>
                                      </p:cBhvr>
                                      <p:to>
                                        <p:strVal val="visible"/>
                                      </p:to>
                                    </p:set>
                                    <p:animEffect transition="in" filter="fade">
                                      <p:cBhvr>
                                        <p:cTn id="14" dur="500"/>
                                        <p:tgtEl>
                                          <p:spTgt spid="130051">
                                            <p:txEl>
                                              <p:pRg st="0" end="0"/>
                                            </p:txEl>
                                          </p:spTgt>
                                        </p:tgtEl>
                                      </p:cBhvr>
                                    </p:animEffect>
                                    <p:anim calcmode="lin" valueType="num">
                                      <p:cBhvr>
                                        <p:cTn id="15" dur="500" fill="hold"/>
                                        <p:tgtEl>
                                          <p:spTgt spid="1300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0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Effect transition="in" filter="fade">
                                      <p:cBhvr>
                                        <p:cTn id="21" dur="500"/>
                                        <p:tgtEl>
                                          <p:spTgt spid="130051">
                                            <p:txEl>
                                              <p:pRg st="1" end="1"/>
                                            </p:txEl>
                                          </p:spTgt>
                                        </p:tgtEl>
                                      </p:cBhvr>
                                    </p:animEffect>
                                    <p:anim calcmode="lin" valueType="num">
                                      <p:cBhvr>
                                        <p:cTn id="22" dur="500" fill="hold"/>
                                        <p:tgtEl>
                                          <p:spTgt spid="13005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3005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30051">
                                            <p:txEl>
                                              <p:pRg st="2" end="2"/>
                                            </p:txEl>
                                          </p:spTgt>
                                        </p:tgtEl>
                                        <p:attrNameLst>
                                          <p:attrName>style.visibility</p:attrName>
                                        </p:attrNameLst>
                                      </p:cBhvr>
                                      <p:to>
                                        <p:strVal val="visible"/>
                                      </p:to>
                                    </p:set>
                                    <p:animEffect transition="in" filter="fade">
                                      <p:cBhvr>
                                        <p:cTn id="28" dur="500"/>
                                        <p:tgtEl>
                                          <p:spTgt spid="130051">
                                            <p:txEl>
                                              <p:pRg st="2" end="2"/>
                                            </p:txEl>
                                          </p:spTgt>
                                        </p:tgtEl>
                                      </p:cBhvr>
                                    </p:animEffect>
                                    <p:anim calcmode="lin" valueType="num">
                                      <p:cBhvr>
                                        <p:cTn id="29" dur="500" fill="hold"/>
                                        <p:tgtEl>
                                          <p:spTgt spid="13005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3005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30051">
                                            <p:txEl>
                                              <p:pRg st="3" end="3"/>
                                            </p:txEl>
                                          </p:spTgt>
                                        </p:tgtEl>
                                        <p:attrNameLst>
                                          <p:attrName>style.visibility</p:attrName>
                                        </p:attrNameLst>
                                      </p:cBhvr>
                                      <p:to>
                                        <p:strVal val="visible"/>
                                      </p:to>
                                    </p:set>
                                    <p:animEffect transition="in" filter="fade">
                                      <p:cBhvr>
                                        <p:cTn id="35" dur="500"/>
                                        <p:tgtEl>
                                          <p:spTgt spid="130051">
                                            <p:txEl>
                                              <p:pRg st="3" end="3"/>
                                            </p:txEl>
                                          </p:spTgt>
                                        </p:tgtEl>
                                      </p:cBhvr>
                                    </p:animEffect>
                                    <p:anim calcmode="lin" valueType="num">
                                      <p:cBhvr>
                                        <p:cTn id="36" dur="500" fill="hold"/>
                                        <p:tgtEl>
                                          <p:spTgt spid="13005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3005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30051">
                                            <p:txEl>
                                              <p:pRg st="4" end="4"/>
                                            </p:txEl>
                                          </p:spTgt>
                                        </p:tgtEl>
                                        <p:attrNameLst>
                                          <p:attrName>style.visibility</p:attrName>
                                        </p:attrNameLst>
                                      </p:cBhvr>
                                      <p:to>
                                        <p:strVal val="visible"/>
                                      </p:to>
                                    </p:set>
                                    <p:animEffect transition="in" filter="fade">
                                      <p:cBhvr>
                                        <p:cTn id="42" dur="500"/>
                                        <p:tgtEl>
                                          <p:spTgt spid="130051">
                                            <p:txEl>
                                              <p:pRg st="4" end="4"/>
                                            </p:txEl>
                                          </p:spTgt>
                                        </p:tgtEl>
                                      </p:cBhvr>
                                    </p:animEffect>
                                    <p:anim calcmode="lin" valueType="num">
                                      <p:cBhvr>
                                        <p:cTn id="43" dur="500" fill="hold"/>
                                        <p:tgtEl>
                                          <p:spTgt spid="13005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13005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30051">
                                            <p:txEl>
                                              <p:pRg st="5" end="5"/>
                                            </p:txEl>
                                          </p:spTgt>
                                        </p:tgtEl>
                                        <p:attrNameLst>
                                          <p:attrName>style.visibility</p:attrName>
                                        </p:attrNameLst>
                                      </p:cBhvr>
                                      <p:to>
                                        <p:strVal val="visible"/>
                                      </p:to>
                                    </p:set>
                                    <p:animEffect transition="in" filter="fade">
                                      <p:cBhvr>
                                        <p:cTn id="49" dur="500"/>
                                        <p:tgtEl>
                                          <p:spTgt spid="130051">
                                            <p:txEl>
                                              <p:pRg st="5" end="5"/>
                                            </p:txEl>
                                          </p:spTgt>
                                        </p:tgtEl>
                                      </p:cBhvr>
                                    </p:animEffect>
                                    <p:anim calcmode="lin" valueType="num">
                                      <p:cBhvr>
                                        <p:cTn id="50" dur="500" fill="hold"/>
                                        <p:tgtEl>
                                          <p:spTgt spid="130051">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130051">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marL="339725" indent="-339725">
              <a:lnSpc>
                <a:spcPct val="120000"/>
              </a:lnSpc>
            </a:pPr>
            <a:r>
              <a:rPr lang="en-US" sz="2400" b="1">
                <a:solidFill>
                  <a:srgbClr val="006600"/>
                </a:solidFill>
                <a:effectLst>
                  <a:outerShdw blurRad="38100" dist="38100" dir="2700000" algn="tl">
                    <a:srgbClr val="C0C0C0"/>
                  </a:outerShdw>
                </a:effectLst>
                <a:latin typeface="Perpetua" pitchFamily="18" charset="0"/>
              </a:rPr>
              <a:t>b.	</a:t>
            </a:r>
            <a:r>
              <a:rPr lang="en-US" sz="2400" b="1" u="sng">
                <a:solidFill>
                  <a:srgbClr val="006600"/>
                </a:solidFill>
                <a:effectLst>
                  <a:outerShdw blurRad="38100" dist="38100" dir="2700000" algn="tl">
                    <a:srgbClr val="C0C0C0"/>
                  </a:outerShdw>
                </a:effectLst>
                <a:latin typeface="Perpetua" pitchFamily="18" charset="0"/>
              </a:rPr>
              <a:t>Identify</a:t>
            </a:r>
            <a:r>
              <a:rPr lang="en-US" sz="2400" b="1">
                <a:solidFill>
                  <a:srgbClr val="006600"/>
                </a:solidFill>
                <a:effectLst>
                  <a:outerShdw blurRad="38100" dist="38100" dir="2700000" algn="tl">
                    <a:srgbClr val="C0C0C0"/>
                  </a:outerShdw>
                </a:effectLst>
                <a:latin typeface="Perpetua" pitchFamily="18" charset="0"/>
              </a:rPr>
              <a:t> Jane Addams and Hull House and describe the role of women in reform movements.</a:t>
            </a:r>
          </a:p>
        </p:txBody>
      </p:sp>
      <p:sp>
        <p:nvSpPr>
          <p:cNvPr id="17411" name="Rectangle 3"/>
          <p:cNvSpPr>
            <a:spLocks noGrp="1" noChangeArrowheads="1"/>
          </p:cNvSpPr>
          <p:nvPr>
            <p:ph type="body" idx="1"/>
          </p:nvPr>
        </p:nvSpPr>
        <p:spPr>
          <a:xfrm>
            <a:off x="914400" y="1600200"/>
            <a:ext cx="4343400" cy="5029200"/>
          </a:xfrm>
        </p:spPr>
        <p:txBody>
          <a:bodyPr/>
          <a:lstStyle/>
          <a:p>
            <a:pPr marL="339725" indent="-339725">
              <a:lnSpc>
                <a:spcPct val="120000"/>
              </a:lnSpc>
              <a:buClr>
                <a:schemeClr val="hlink"/>
              </a:buClr>
              <a:buFont typeface="Wingdings" pitchFamily="2" charset="2"/>
              <a:buNone/>
            </a:pPr>
            <a:r>
              <a:rPr lang="en-US" sz="2300" b="1" u="sng">
                <a:solidFill>
                  <a:srgbClr val="000099"/>
                </a:solidFill>
              </a:rPr>
              <a:t>National Association of Colored Women (NACW)</a:t>
            </a:r>
            <a:r>
              <a:rPr lang="en-US" sz="2300" b="1"/>
              <a:t> – </a:t>
            </a:r>
          </a:p>
          <a:p>
            <a:pPr marL="339725" indent="-339725">
              <a:lnSpc>
                <a:spcPct val="120000"/>
              </a:lnSpc>
              <a:buClr>
                <a:srgbClr val="990000"/>
              </a:buClr>
              <a:buFont typeface="Wingdings" pitchFamily="2" charset="2"/>
              <a:buChar char="§"/>
            </a:pPr>
            <a:r>
              <a:rPr lang="en-US" sz="2300">
                <a:effectLst>
                  <a:outerShdw blurRad="38100" dist="38100" dir="2700000" algn="tl">
                    <a:srgbClr val="C0C0C0"/>
                  </a:outerShdw>
                </a:effectLst>
              </a:rPr>
              <a:t>Founded (1896) to promote the interests of African American women.</a:t>
            </a:r>
          </a:p>
          <a:p>
            <a:pPr marL="339725" indent="-339725">
              <a:lnSpc>
                <a:spcPct val="120000"/>
              </a:lnSpc>
              <a:buClr>
                <a:srgbClr val="990000"/>
              </a:buClr>
              <a:buFont typeface="Wingdings" pitchFamily="2" charset="2"/>
              <a:buNone/>
            </a:pPr>
            <a:endParaRPr lang="en-US" sz="800" b="1">
              <a:effectLst>
                <a:outerShdw blurRad="38100" dist="38100" dir="2700000" algn="tl">
                  <a:srgbClr val="C0C0C0"/>
                </a:outerShdw>
              </a:effectLst>
            </a:endParaRPr>
          </a:p>
          <a:p>
            <a:pPr marL="339725" indent="-339725">
              <a:lnSpc>
                <a:spcPct val="120000"/>
              </a:lnSpc>
              <a:buClr>
                <a:schemeClr val="hlink"/>
              </a:buClr>
              <a:buFont typeface="Wingdings" pitchFamily="2" charset="2"/>
              <a:buNone/>
            </a:pPr>
            <a:r>
              <a:rPr lang="en-US" sz="2300" b="1" u="sng">
                <a:solidFill>
                  <a:srgbClr val="000099"/>
                </a:solidFill>
              </a:rPr>
              <a:t>Susan B. Anthony</a:t>
            </a:r>
            <a:r>
              <a:rPr lang="en-US" sz="2300" b="1"/>
              <a:t> – </a:t>
            </a:r>
          </a:p>
          <a:p>
            <a:pPr marL="339725" indent="-339725">
              <a:lnSpc>
                <a:spcPct val="120000"/>
              </a:lnSpc>
              <a:buClr>
                <a:srgbClr val="990000"/>
              </a:buClr>
              <a:buFont typeface="Wingdings" pitchFamily="2" charset="2"/>
              <a:buChar char="§"/>
            </a:pPr>
            <a:r>
              <a:rPr lang="en-US" sz="2300">
                <a:effectLst>
                  <a:outerShdw blurRad="38100" dist="38100" dir="2700000" algn="tl">
                    <a:srgbClr val="C0C0C0"/>
                  </a:outerShdw>
                </a:effectLst>
              </a:rPr>
              <a:t>Became the leader of the Women’s Rights Movement and founded an association (1869) with Elizabeth Cady Stanton to promote women’s causes.</a:t>
            </a:r>
            <a:endParaRPr lang="en-US" sz="2300" b="1">
              <a:effectLst>
                <a:outerShdw blurRad="38100" dist="38100" dir="2700000" algn="tl">
                  <a:srgbClr val="C0C0C0"/>
                </a:outerShdw>
              </a:effectLst>
            </a:endParaRPr>
          </a:p>
        </p:txBody>
      </p:sp>
      <p:pic>
        <p:nvPicPr>
          <p:cNvPr id="17420" name="Picture 12" descr="Susan B. Anthony"/>
          <p:cNvPicPr>
            <a:picLocks noChangeAspect="1" noChangeArrowheads="1"/>
          </p:cNvPicPr>
          <p:nvPr/>
        </p:nvPicPr>
        <p:blipFill>
          <a:blip r:embed="rId3" cstate="print"/>
          <a:srcRect/>
          <a:stretch>
            <a:fillRect/>
          </a:stretch>
        </p:blipFill>
        <p:spPr bwMode="auto">
          <a:xfrm>
            <a:off x="5486400" y="1905000"/>
            <a:ext cx="2800350" cy="3886200"/>
          </a:xfrm>
          <a:prstGeom prst="rect">
            <a:avLst/>
          </a:prstGeom>
          <a:noFill/>
        </p:spPr>
      </p:pic>
      <p:sp>
        <p:nvSpPr>
          <p:cNvPr id="17421" name="Rectangle 13"/>
          <p:cNvSpPr>
            <a:spLocks noChangeArrowheads="1"/>
          </p:cNvSpPr>
          <p:nvPr/>
        </p:nvSpPr>
        <p:spPr bwMode="auto">
          <a:xfrm>
            <a:off x="5943600" y="5791200"/>
            <a:ext cx="1641475" cy="366713"/>
          </a:xfrm>
          <a:prstGeom prst="rect">
            <a:avLst/>
          </a:prstGeom>
          <a:noFill/>
          <a:ln w="9525">
            <a:noFill/>
            <a:miter lim="800000"/>
            <a:headEnd/>
            <a:tailEnd/>
          </a:ln>
          <a:effectLst/>
        </p:spPr>
        <p:txBody>
          <a:bodyPr wrap="none">
            <a:spAutoFit/>
          </a:bodyPr>
          <a:lstStyle/>
          <a:p>
            <a:r>
              <a:rPr lang="en-US" b="0">
                <a:effectLst>
                  <a:outerShdw blurRad="38100" dist="38100" dir="2700000" algn="tl">
                    <a:srgbClr val="C0C0C0"/>
                  </a:outerShdw>
                </a:effectLst>
              </a:rPr>
              <a:t>Susan B. Anthony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ppt_x</p:attrName>
                                        </p:attrNameLst>
                                      </p:cBhvr>
                                      <p:tavLst>
                                        <p:tav tm="0">
                                          <p:val>
                                            <p:strVal val="#ppt_x-.2"/>
                                          </p:val>
                                        </p:tav>
                                        <p:tav tm="100000">
                                          <p:val>
                                            <p:strVal val="#ppt_x"/>
                                          </p:val>
                                        </p:tav>
                                      </p:tavLst>
                                    </p:anim>
                                    <p:anim calcmode="lin" valueType="num">
                                      <p:cBhvr>
                                        <p:cTn id="8" dur="1000" fill="hold"/>
                                        <p:tgtEl>
                                          <p:spTgt spid="174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7411">
                                            <p:txEl>
                                              <p:pRg st="0" end="0"/>
                                            </p:txEl>
                                          </p:spTgt>
                                        </p:tgtEl>
                                        <p:attrNameLst>
                                          <p:attrName>style.visibility</p:attrName>
                                        </p:attrNameLst>
                                      </p:cBhvr>
                                      <p:to>
                                        <p:strVal val="visible"/>
                                      </p:to>
                                    </p:set>
                                    <p:animEffect transition="in" filter="fade">
                                      <p:cBhvr>
                                        <p:cTn id="14" dur="500"/>
                                        <p:tgtEl>
                                          <p:spTgt spid="17411">
                                            <p:txEl>
                                              <p:pRg st="0" end="0"/>
                                            </p:txEl>
                                          </p:spTgt>
                                        </p:tgtEl>
                                      </p:cBhvr>
                                    </p:animEffect>
                                    <p:anim calcmode="lin" valueType="num">
                                      <p:cBhvr>
                                        <p:cTn id="15"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74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7411">
                                            <p:txEl>
                                              <p:pRg st="1" end="1"/>
                                            </p:txEl>
                                          </p:spTgt>
                                        </p:tgtEl>
                                        <p:attrNameLst>
                                          <p:attrName>style.visibility</p:attrName>
                                        </p:attrNameLst>
                                      </p:cBhvr>
                                      <p:to>
                                        <p:strVal val="visible"/>
                                      </p:to>
                                    </p:set>
                                    <p:animEffect transition="in" filter="fade">
                                      <p:cBhvr>
                                        <p:cTn id="21" dur="500"/>
                                        <p:tgtEl>
                                          <p:spTgt spid="17411">
                                            <p:txEl>
                                              <p:pRg st="1" end="1"/>
                                            </p:txEl>
                                          </p:spTgt>
                                        </p:tgtEl>
                                      </p:cBhvr>
                                    </p:animEffect>
                                    <p:anim calcmode="lin" valueType="num">
                                      <p:cBhvr>
                                        <p:cTn id="22"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741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7411">
                                            <p:txEl>
                                              <p:pRg st="3" end="3"/>
                                            </p:txEl>
                                          </p:spTgt>
                                        </p:tgtEl>
                                        <p:attrNameLst>
                                          <p:attrName>style.visibility</p:attrName>
                                        </p:attrNameLst>
                                      </p:cBhvr>
                                      <p:to>
                                        <p:strVal val="visible"/>
                                      </p:to>
                                    </p:set>
                                    <p:animEffect transition="in" filter="fade">
                                      <p:cBhvr>
                                        <p:cTn id="28" dur="500"/>
                                        <p:tgtEl>
                                          <p:spTgt spid="17411">
                                            <p:txEl>
                                              <p:pRg st="3" end="3"/>
                                            </p:txEl>
                                          </p:spTgt>
                                        </p:tgtEl>
                                      </p:cBhvr>
                                    </p:animEffect>
                                    <p:anim calcmode="lin" valueType="num">
                                      <p:cBhvr>
                                        <p:cTn id="29"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741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7411">
                                            <p:txEl>
                                              <p:pRg st="4" end="4"/>
                                            </p:txEl>
                                          </p:spTgt>
                                        </p:tgtEl>
                                        <p:attrNameLst>
                                          <p:attrName>style.visibility</p:attrName>
                                        </p:attrNameLst>
                                      </p:cBhvr>
                                      <p:to>
                                        <p:strVal val="visible"/>
                                      </p:to>
                                    </p:set>
                                    <p:animEffect transition="in" filter="fade">
                                      <p:cBhvr>
                                        <p:cTn id="35" dur="500"/>
                                        <p:tgtEl>
                                          <p:spTgt spid="17411">
                                            <p:txEl>
                                              <p:pRg st="4" end="4"/>
                                            </p:txEl>
                                          </p:spTgt>
                                        </p:tgtEl>
                                      </p:cBhvr>
                                    </p:animEffect>
                                    <p:anim calcmode="lin" valueType="num">
                                      <p:cBhvr>
                                        <p:cTn id="36"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1741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marL="339725" indent="-339725">
              <a:lnSpc>
                <a:spcPct val="130000"/>
              </a:lnSpc>
            </a:pPr>
            <a:r>
              <a:rPr lang="en-US" sz="2400" b="1">
                <a:solidFill>
                  <a:srgbClr val="006600"/>
                </a:solidFill>
                <a:effectLst>
                  <a:outerShdw blurRad="38100" dist="38100" dir="2700000" algn="tl">
                    <a:srgbClr val="C0C0C0"/>
                  </a:outerShdw>
                </a:effectLst>
                <a:latin typeface="Perpetua" pitchFamily="18" charset="0"/>
              </a:rPr>
              <a:t>b.	</a:t>
            </a:r>
            <a:r>
              <a:rPr lang="en-US" sz="2400" b="1" u="sng">
                <a:solidFill>
                  <a:srgbClr val="006600"/>
                </a:solidFill>
                <a:effectLst>
                  <a:outerShdw blurRad="38100" dist="38100" dir="2700000" algn="tl">
                    <a:srgbClr val="C0C0C0"/>
                  </a:outerShdw>
                </a:effectLst>
                <a:latin typeface="Perpetua" pitchFamily="18" charset="0"/>
              </a:rPr>
              <a:t>Identify</a:t>
            </a:r>
            <a:r>
              <a:rPr lang="en-US" sz="2400" b="1">
                <a:solidFill>
                  <a:srgbClr val="006600"/>
                </a:solidFill>
                <a:effectLst>
                  <a:outerShdw blurRad="38100" dist="38100" dir="2700000" algn="tl">
                    <a:srgbClr val="C0C0C0"/>
                  </a:outerShdw>
                </a:effectLst>
                <a:latin typeface="Perpetua" pitchFamily="18" charset="0"/>
              </a:rPr>
              <a:t> Jane Addams and Hull House and describe the role of women in reform movements.</a:t>
            </a:r>
          </a:p>
        </p:txBody>
      </p:sp>
      <p:sp>
        <p:nvSpPr>
          <p:cNvPr id="264195" name="Rectangle 3"/>
          <p:cNvSpPr>
            <a:spLocks noGrp="1" noChangeArrowheads="1"/>
          </p:cNvSpPr>
          <p:nvPr>
            <p:ph type="body" idx="1"/>
          </p:nvPr>
        </p:nvSpPr>
        <p:spPr>
          <a:xfrm>
            <a:off x="990600" y="1600200"/>
            <a:ext cx="7772400" cy="4953000"/>
          </a:xfrm>
        </p:spPr>
        <p:txBody>
          <a:bodyPr/>
          <a:lstStyle/>
          <a:p>
            <a:pPr marL="236538" indent="-236538">
              <a:lnSpc>
                <a:spcPct val="140000"/>
              </a:lnSpc>
              <a:buClr>
                <a:srgbClr val="990000"/>
              </a:buClr>
              <a:buFont typeface="Wingdings" pitchFamily="2" charset="2"/>
              <a:buNone/>
            </a:pPr>
            <a:r>
              <a:rPr lang="en-US" sz="2300" b="1" u="sng">
                <a:solidFill>
                  <a:srgbClr val="000099"/>
                </a:solidFill>
              </a:rPr>
              <a:t>National American Woman Suffrage Association (NAWSA)</a:t>
            </a:r>
            <a:r>
              <a:rPr lang="en-US" sz="2300" b="1"/>
              <a:t>—</a:t>
            </a:r>
          </a:p>
          <a:p>
            <a:pPr marL="236538" indent="-236538">
              <a:lnSpc>
                <a:spcPct val="140000"/>
              </a:lnSpc>
              <a:buClr>
                <a:srgbClr val="990000"/>
              </a:buClr>
              <a:buFont typeface="Wingdings" pitchFamily="2" charset="2"/>
              <a:buChar char="§"/>
            </a:pPr>
            <a:r>
              <a:rPr lang="en-US" sz="2300">
                <a:effectLst>
                  <a:outerShdw blurRad="38100" dist="38100" dir="2700000" algn="tl">
                    <a:srgbClr val="C0C0C0"/>
                  </a:outerShdw>
                </a:effectLst>
              </a:rPr>
              <a:t>Organization formed (1890) as a proponent for women’s rights.</a:t>
            </a:r>
          </a:p>
          <a:p>
            <a:pPr marL="236538" indent="-236538">
              <a:lnSpc>
                <a:spcPct val="140000"/>
              </a:lnSpc>
              <a:buClr>
                <a:srgbClr val="990000"/>
              </a:buClr>
              <a:buFont typeface="Wingdings" pitchFamily="2" charset="2"/>
              <a:buNone/>
            </a:pPr>
            <a:endParaRPr lang="en-US" sz="800" b="1">
              <a:effectLst>
                <a:outerShdw blurRad="38100" dist="38100" dir="2700000" algn="tl">
                  <a:srgbClr val="C0C0C0"/>
                </a:outerShdw>
              </a:effectLst>
            </a:endParaRPr>
          </a:p>
          <a:p>
            <a:pPr marL="236538" indent="-236538">
              <a:lnSpc>
                <a:spcPct val="140000"/>
              </a:lnSpc>
              <a:buClr>
                <a:schemeClr val="hlink"/>
              </a:buClr>
              <a:buFont typeface="Wingdings" pitchFamily="2" charset="2"/>
              <a:buNone/>
            </a:pPr>
            <a:r>
              <a:rPr lang="en-US" sz="2300" b="1" u="sng">
                <a:solidFill>
                  <a:srgbClr val="000099"/>
                </a:solidFill>
              </a:rPr>
              <a:t>Issues Facing Women’s Rights</a:t>
            </a:r>
            <a:r>
              <a:rPr lang="en-US" sz="2300" b="1"/>
              <a:t> – </a:t>
            </a:r>
          </a:p>
          <a:p>
            <a:pPr marL="236538" indent="-236538">
              <a:lnSpc>
                <a:spcPct val="140000"/>
              </a:lnSpc>
              <a:buClr>
                <a:srgbClr val="990000"/>
              </a:buClr>
              <a:buFont typeface="Wingdings" pitchFamily="2" charset="2"/>
              <a:buChar char="§"/>
            </a:pPr>
            <a:r>
              <a:rPr lang="en-US" sz="2300">
                <a:effectLst>
                  <a:outerShdw blurRad="38100" dist="38100" dir="2700000" algn="tl">
                    <a:srgbClr val="C0C0C0"/>
                  </a:outerShdw>
                </a:effectLst>
              </a:rPr>
              <a:t>Obstacles included the following:</a:t>
            </a:r>
          </a:p>
          <a:p>
            <a:pPr marL="236538" indent="-236538">
              <a:lnSpc>
                <a:spcPct val="140000"/>
              </a:lnSpc>
              <a:buClr>
                <a:srgbClr val="990000"/>
              </a:buClr>
              <a:buFont typeface="Wingdings" pitchFamily="2" charset="2"/>
              <a:buNone/>
            </a:pPr>
            <a:r>
              <a:rPr lang="en-US" sz="2300">
                <a:solidFill>
                  <a:schemeClr val="tx2"/>
                </a:solidFill>
                <a:effectLst>
                  <a:outerShdw blurRad="38100" dist="38100" dir="2700000" algn="tl">
                    <a:srgbClr val="C0C0C0"/>
                  </a:outerShdw>
                </a:effectLst>
              </a:rPr>
              <a:t>	- textile industry</a:t>
            </a:r>
          </a:p>
          <a:p>
            <a:pPr marL="236538" indent="-236538">
              <a:lnSpc>
                <a:spcPct val="140000"/>
              </a:lnSpc>
              <a:buClr>
                <a:srgbClr val="990000"/>
              </a:buClr>
              <a:buFont typeface="Wingdings" pitchFamily="2" charset="2"/>
              <a:buNone/>
            </a:pPr>
            <a:r>
              <a:rPr lang="en-US" sz="2300">
                <a:solidFill>
                  <a:schemeClr val="tx2"/>
                </a:solidFill>
                <a:effectLst>
                  <a:outerShdw blurRad="38100" dist="38100" dir="2700000" algn="tl">
                    <a:srgbClr val="C0C0C0"/>
                  </a:outerShdw>
                </a:effectLst>
              </a:rPr>
              <a:t>	- liquor industry</a:t>
            </a:r>
          </a:p>
          <a:p>
            <a:pPr marL="236538" indent="-236538">
              <a:lnSpc>
                <a:spcPct val="140000"/>
              </a:lnSpc>
              <a:buClr>
                <a:srgbClr val="990000"/>
              </a:buClr>
              <a:buFont typeface="Wingdings" pitchFamily="2" charset="2"/>
              <a:buNone/>
            </a:pPr>
            <a:r>
              <a:rPr lang="en-US" sz="2300">
                <a:solidFill>
                  <a:schemeClr val="tx2"/>
                </a:solidFill>
                <a:effectLst>
                  <a:outerShdw blurRad="38100" dist="38100" dir="2700000" algn="tl">
                    <a:srgbClr val="C0C0C0"/>
                  </a:outerShdw>
                </a:effectLst>
              </a:rPr>
              <a:t>	- men (in general)</a:t>
            </a:r>
          </a:p>
          <a:p>
            <a:pPr marL="236538" indent="-236538">
              <a:lnSpc>
                <a:spcPct val="140000"/>
              </a:lnSpc>
              <a:buClr>
                <a:srgbClr val="990000"/>
              </a:buClr>
              <a:buFont typeface="Wingdings" pitchFamily="2" charset="2"/>
              <a:buNone/>
            </a:pPr>
            <a:r>
              <a:rPr lang="en-US" sz="2300">
                <a:solidFill>
                  <a:schemeClr val="tx2"/>
                </a:solidFill>
                <a:effectLst>
                  <a:outerShdw blurRad="38100" dist="38100" dir="2700000" algn="tl">
                    <a:srgbClr val="C0C0C0"/>
                  </a:outerShdw>
                </a:effectLst>
              </a:rPr>
              <a:t>	- child labor advocates</a:t>
            </a:r>
            <a:r>
              <a:rPr lang="en-US" sz="2300">
                <a:solidFill>
                  <a:schemeClr val="tx2"/>
                </a:solidFil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4194"/>
                                        </p:tgtEl>
                                        <p:attrNameLst>
                                          <p:attrName>style.visibility</p:attrName>
                                        </p:attrNameLst>
                                      </p:cBhvr>
                                      <p:to>
                                        <p:strVal val="visible"/>
                                      </p:to>
                                    </p:set>
                                    <p:anim calcmode="lin" valueType="num">
                                      <p:cBhvr>
                                        <p:cTn id="7" dur="1000" fill="hold"/>
                                        <p:tgtEl>
                                          <p:spTgt spid="264194"/>
                                        </p:tgtEl>
                                        <p:attrNameLst>
                                          <p:attrName>ppt_x</p:attrName>
                                        </p:attrNameLst>
                                      </p:cBhvr>
                                      <p:tavLst>
                                        <p:tav tm="0">
                                          <p:val>
                                            <p:strVal val="#ppt_x-.2"/>
                                          </p:val>
                                        </p:tav>
                                        <p:tav tm="100000">
                                          <p:val>
                                            <p:strVal val="#ppt_x"/>
                                          </p:val>
                                        </p:tav>
                                      </p:tavLst>
                                    </p:anim>
                                    <p:anim calcmode="lin" valueType="num">
                                      <p:cBhvr>
                                        <p:cTn id="8" dur="1000" fill="hold"/>
                                        <p:tgtEl>
                                          <p:spTgt spid="2641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419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64195">
                                            <p:txEl>
                                              <p:pRg st="0" end="0"/>
                                            </p:txEl>
                                          </p:spTgt>
                                        </p:tgtEl>
                                        <p:attrNameLst>
                                          <p:attrName>style.visibility</p:attrName>
                                        </p:attrNameLst>
                                      </p:cBhvr>
                                      <p:to>
                                        <p:strVal val="visible"/>
                                      </p:to>
                                    </p:set>
                                    <p:animEffect transition="in" filter="fade">
                                      <p:cBhvr>
                                        <p:cTn id="14" dur="500"/>
                                        <p:tgtEl>
                                          <p:spTgt spid="264195">
                                            <p:txEl>
                                              <p:pRg st="0" end="0"/>
                                            </p:txEl>
                                          </p:spTgt>
                                        </p:tgtEl>
                                      </p:cBhvr>
                                    </p:animEffect>
                                    <p:anim calcmode="lin" valueType="num">
                                      <p:cBhvr>
                                        <p:cTn id="15" dur="500" fill="hold"/>
                                        <p:tgtEl>
                                          <p:spTgt spid="2641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41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64195">
                                            <p:txEl>
                                              <p:pRg st="1" end="1"/>
                                            </p:txEl>
                                          </p:spTgt>
                                        </p:tgtEl>
                                        <p:attrNameLst>
                                          <p:attrName>style.visibility</p:attrName>
                                        </p:attrNameLst>
                                      </p:cBhvr>
                                      <p:to>
                                        <p:strVal val="visible"/>
                                      </p:to>
                                    </p:set>
                                    <p:animEffect transition="in" filter="fade">
                                      <p:cBhvr>
                                        <p:cTn id="21" dur="500"/>
                                        <p:tgtEl>
                                          <p:spTgt spid="264195">
                                            <p:txEl>
                                              <p:pRg st="1" end="1"/>
                                            </p:txEl>
                                          </p:spTgt>
                                        </p:tgtEl>
                                      </p:cBhvr>
                                    </p:animEffect>
                                    <p:anim calcmode="lin" valueType="num">
                                      <p:cBhvr>
                                        <p:cTn id="22" dur="500" fill="hold"/>
                                        <p:tgtEl>
                                          <p:spTgt spid="26419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6419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64195">
                                            <p:txEl>
                                              <p:pRg st="3" end="3"/>
                                            </p:txEl>
                                          </p:spTgt>
                                        </p:tgtEl>
                                        <p:attrNameLst>
                                          <p:attrName>style.visibility</p:attrName>
                                        </p:attrNameLst>
                                      </p:cBhvr>
                                      <p:to>
                                        <p:strVal val="visible"/>
                                      </p:to>
                                    </p:set>
                                    <p:animEffect transition="in" filter="fade">
                                      <p:cBhvr>
                                        <p:cTn id="28" dur="500"/>
                                        <p:tgtEl>
                                          <p:spTgt spid="264195">
                                            <p:txEl>
                                              <p:pRg st="3" end="3"/>
                                            </p:txEl>
                                          </p:spTgt>
                                        </p:tgtEl>
                                      </p:cBhvr>
                                    </p:animEffect>
                                    <p:anim calcmode="lin" valueType="num">
                                      <p:cBhvr>
                                        <p:cTn id="29" dur="500" fill="hold"/>
                                        <p:tgtEl>
                                          <p:spTgt spid="26419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6419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64195">
                                            <p:txEl>
                                              <p:pRg st="4" end="4"/>
                                            </p:txEl>
                                          </p:spTgt>
                                        </p:tgtEl>
                                        <p:attrNameLst>
                                          <p:attrName>style.visibility</p:attrName>
                                        </p:attrNameLst>
                                      </p:cBhvr>
                                      <p:to>
                                        <p:strVal val="visible"/>
                                      </p:to>
                                    </p:set>
                                    <p:animEffect transition="in" filter="fade">
                                      <p:cBhvr>
                                        <p:cTn id="35" dur="500"/>
                                        <p:tgtEl>
                                          <p:spTgt spid="264195">
                                            <p:txEl>
                                              <p:pRg st="4" end="4"/>
                                            </p:txEl>
                                          </p:spTgt>
                                        </p:tgtEl>
                                      </p:cBhvr>
                                    </p:animEffect>
                                    <p:anim calcmode="lin" valueType="num">
                                      <p:cBhvr>
                                        <p:cTn id="36" dur="500" fill="hold"/>
                                        <p:tgtEl>
                                          <p:spTgt spid="264195">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6419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64195">
                                            <p:txEl>
                                              <p:pRg st="5" end="5"/>
                                            </p:txEl>
                                          </p:spTgt>
                                        </p:tgtEl>
                                        <p:attrNameLst>
                                          <p:attrName>style.visibility</p:attrName>
                                        </p:attrNameLst>
                                      </p:cBhvr>
                                      <p:to>
                                        <p:strVal val="visible"/>
                                      </p:to>
                                    </p:set>
                                    <p:animEffect transition="in" filter="fade">
                                      <p:cBhvr>
                                        <p:cTn id="42" dur="500"/>
                                        <p:tgtEl>
                                          <p:spTgt spid="264195">
                                            <p:txEl>
                                              <p:pRg st="5" end="5"/>
                                            </p:txEl>
                                          </p:spTgt>
                                        </p:tgtEl>
                                      </p:cBhvr>
                                    </p:animEffect>
                                    <p:anim calcmode="lin" valueType="num">
                                      <p:cBhvr>
                                        <p:cTn id="43" dur="500" fill="hold"/>
                                        <p:tgtEl>
                                          <p:spTgt spid="264195">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264195">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64195">
                                            <p:txEl>
                                              <p:pRg st="6" end="6"/>
                                            </p:txEl>
                                          </p:spTgt>
                                        </p:tgtEl>
                                        <p:attrNameLst>
                                          <p:attrName>style.visibility</p:attrName>
                                        </p:attrNameLst>
                                      </p:cBhvr>
                                      <p:to>
                                        <p:strVal val="visible"/>
                                      </p:to>
                                    </p:set>
                                    <p:animEffect transition="in" filter="fade">
                                      <p:cBhvr>
                                        <p:cTn id="49" dur="500"/>
                                        <p:tgtEl>
                                          <p:spTgt spid="264195">
                                            <p:txEl>
                                              <p:pRg st="6" end="6"/>
                                            </p:txEl>
                                          </p:spTgt>
                                        </p:tgtEl>
                                      </p:cBhvr>
                                    </p:animEffect>
                                    <p:anim calcmode="lin" valueType="num">
                                      <p:cBhvr>
                                        <p:cTn id="50" dur="500" fill="hold"/>
                                        <p:tgtEl>
                                          <p:spTgt spid="264195">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264195">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264195">
                                            <p:txEl>
                                              <p:pRg st="7" end="7"/>
                                            </p:txEl>
                                          </p:spTgt>
                                        </p:tgtEl>
                                        <p:attrNameLst>
                                          <p:attrName>style.visibility</p:attrName>
                                        </p:attrNameLst>
                                      </p:cBhvr>
                                      <p:to>
                                        <p:strVal val="visible"/>
                                      </p:to>
                                    </p:set>
                                    <p:animEffect transition="in" filter="fade">
                                      <p:cBhvr>
                                        <p:cTn id="56" dur="500"/>
                                        <p:tgtEl>
                                          <p:spTgt spid="264195">
                                            <p:txEl>
                                              <p:pRg st="7" end="7"/>
                                            </p:txEl>
                                          </p:spTgt>
                                        </p:tgtEl>
                                      </p:cBhvr>
                                    </p:animEffect>
                                    <p:anim calcmode="lin" valueType="num">
                                      <p:cBhvr>
                                        <p:cTn id="57" dur="500" fill="hold"/>
                                        <p:tgtEl>
                                          <p:spTgt spid="264195">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264195">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264195">
                                            <p:txEl>
                                              <p:pRg st="8" end="8"/>
                                            </p:txEl>
                                          </p:spTgt>
                                        </p:tgtEl>
                                        <p:attrNameLst>
                                          <p:attrName>style.visibility</p:attrName>
                                        </p:attrNameLst>
                                      </p:cBhvr>
                                      <p:to>
                                        <p:strVal val="visible"/>
                                      </p:to>
                                    </p:set>
                                    <p:animEffect transition="in" filter="fade">
                                      <p:cBhvr>
                                        <p:cTn id="63" dur="500"/>
                                        <p:tgtEl>
                                          <p:spTgt spid="264195">
                                            <p:txEl>
                                              <p:pRg st="8" end="8"/>
                                            </p:txEl>
                                          </p:spTgt>
                                        </p:tgtEl>
                                      </p:cBhvr>
                                    </p:animEffect>
                                    <p:anim calcmode="lin" valueType="num">
                                      <p:cBhvr>
                                        <p:cTn id="64" dur="500" fill="hold"/>
                                        <p:tgtEl>
                                          <p:spTgt spid="264195">
                                            <p:txEl>
                                              <p:pRg st="8" end="8"/>
                                            </p:txEl>
                                          </p:spTgt>
                                        </p:tgtEl>
                                        <p:attrNameLst>
                                          <p:attrName>ppt_x</p:attrName>
                                        </p:attrNameLst>
                                      </p:cBhvr>
                                      <p:tavLst>
                                        <p:tav tm="0">
                                          <p:val>
                                            <p:strVal val="#ppt_x"/>
                                          </p:val>
                                        </p:tav>
                                        <p:tav tm="100000">
                                          <p:val>
                                            <p:strVal val="#ppt_x"/>
                                          </p:val>
                                        </p:tav>
                                      </p:tavLst>
                                    </p:anim>
                                    <p:anim calcmode="lin" valueType="num">
                                      <p:cBhvr>
                                        <p:cTn id="65" dur="500" fill="hold"/>
                                        <p:tgtEl>
                                          <p:spTgt spid="264195">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p:bldP spid="26419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pPr marL="339725" indent="-339725">
              <a:lnSpc>
                <a:spcPct val="120000"/>
              </a:lnSpc>
            </a:pPr>
            <a:r>
              <a:rPr lang="en-US" sz="2400" b="1">
                <a:solidFill>
                  <a:srgbClr val="006600"/>
                </a:solidFill>
                <a:effectLst>
                  <a:outerShdw blurRad="38100" dist="38100" dir="2700000" algn="tl">
                    <a:srgbClr val="C0C0C0"/>
                  </a:outerShdw>
                </a:effectLst>
                <a:latin typeface="Perpetua" pitchFamily="18" charset="0"/>
              </a:rPr>
              <a:t>b.	</a:t>
            </a:r>
            <a:r>
              <a:rPr lang="en-US" sz="2400" b="1" u="sng">
                <a:solidFill>
                  <a:srgbClr val="006600"/>
                </a:solidFill>
                <a:effectLst>
                  <a:outerShdw blurRad="38100" dist="38100" dir="2700000" algn="tl">
                    <a:srgbClr val="C0C0C0"/>
                  </a:outerShdw>
                </a:effectLst>
                <a:latin typeface="Perpetua" pitchFamily="18" charset="0"/>
              </a:rPr>
              <a:t>Identify</a:t>
            </a:r>
            <a:r>
              <a:rPr lang="en-US" sz="2400" b="1">
                <a:solidFill>
                  <a:srgbClr val="006600"/>
                </a:solidFill>
                <a:effectLst>
                  <a:outerShdw blurRad="38100" dist="38100" dir="2700000" algn="tl">
                    <a:srgbClr val="C0C0C0"/>
                  </a:outerShdw>
                </a:effectLst>
                <a:latin typeface="Perpetua" pitchFamily="18" charset="0"/>
              </a:rPr>
              <a:t> Jane Addams and Hull House and describe the role of women in reform movements.</a:t>
            </a:r>
          </a:p>
        </p:txBody>
      </p:sp>
      <p:sp>
        <p:nvSpPr>
          <p:cNvPr id="329731" name="Rectangle 3"/>
          <p:cNvSpPr>
            <a:spLocks noGrp="1" noChangeArrowheads="1"/>
          </p:cNvSpPr>
          <p:nvPr>
            <p:ph type="body" idx="1"/>
          </p:nvPr>
        </p:nvSpPr>
        <p:spPr>
          <a:xfrm>
            <a:off x="4648200" y="1676400"/>
            <a:ext cx="4267200" cy="5029200"/>
          </a:xfrm>
        </p:spPr>
        <p:txBody>
          <a:bodyPr/>
          <a:lstStyle/>
          <a:p>
            <a:pPr marL="236538" indent="-236538">
              <a:lnSpc>
                <a:spcPct val="120000"/>
              </a:lnSpc>
              <a:buClr>
                <a:srgbClr val="990000"/>
              </a:buClr>
              <a:buFont typeface="Wingdings" pitchFamily="2" charset="2"/>
              <a:buNone/>
            </a:pPr>
            <a:r>
              <a:rPr lang="en-US" sz="2400" b="1" u="sng">
                <a:solidFill>
                  <a:srgbClr val="000099"/>
                </a:solidFill>
                <a:effectLst>
                  <a:outerShdw blurRad="38100" dist="38100" dir="2700000" algn="tl">
                    <a:srgbClr val="C0C0C0"/>
                  </a:outerShdw>
                </a:effectLst>
              </a:rPr>
              <a:t>Jane Addams</a:t>
            </a:r>
            <a:r>
              <a:rPr lang="en-US" sz="2400" b="1">
                <a:solidFill>
                  <a:srgbClr val="000099"/>
                </a:solidFill>
                <a:effectLst>
                  <a:outerShdw blurRad="38100" dist="38100" dir="2700000" algn="tl">
                    <a:srgbClr val="C0C0C0"/>
                  </a:outerShdw>
                </a:effectLst>
              </a:rPr>
              <a:t> –</a:t>
            </a:r>
            <a:endParaRPr lang="en-US" sz="2400" b="1" u="sng">
              <a:solidFill>
                <a:srgbClr val="000099"/>
              </a:solidFill>
              <a:effectLst>
                <a:outerShdw blurRad="38100" dist="38100" dir="2700000" algn="tl">
                  <a:srgbClr val="C0C0C0"/>
                </a:outerShdw>
              </a:effectLst>
            </a:endParaRPr>
          </a:p>
          <a:p>
            <a:pPr marL="236538" indent="-236538">
              <a:lnSpc>
                <a:spcPct val="120000"/>
              </a:lnSpc>
              <a:buClr>
                <a:srgbClr val="990000"/>
              </a:buClr>
              <a:buFont typeface="Wingdings" pitchFamily="2" charset="2"/>
              <a:buChar char="§"/>
            </a:pPr>
            <a:r>
              <a:rPr lang="en-US" sz="2400">
                <a:effectLst>
                  <a:outerShdw blurRad="38100" dist="38100" dir="2700000" algn="tl">
                    <a:srgbClr val="C0C0C0"/>
                  </a:outerShdw>
                </a:effectLst>
              </a:rPr>
              <a:t>Organizer of Hull House in Chicago and leader of the Settlement House Movement.</a:t>
            </a:r>
          </a:p>
          <a:p>
            <a:pPr marL="236538" indent="-236538">
              <a:lnSpc>
                <a:spcPct val="120000"/>
              </a:lnSpc>
              <a:buClr>
                <a:srgbClr val="990000"/>
              </a:buClr>
              <a:buFont typeface="Wingdings" pitchFamily="2" charset="2"/>
              <a:buNone/>
            </a:pPr>
            <a:endParaRPr lang="en-US" sz="900">
              <a:effectLst>
                <a:outerShdw blurRad="38100" dist="38100" dir="2700000" algn="tl">
                  <a:srgbClr val="C0C0C0"/>
                </a:outerShdw>
              </a:effectLst>
            </a:endParaRPr>
          </a:p>
          <a:p>
            <a:pPr marL="236538" indent="-236538">
              <a:lnSpc>
                <a:spcPct val="120000"/>
              </a:lnSpc>
              <a:buClr>
                <a:srgbClr val="990000"/>
              </a:buClr>
              <a:buFont typeface="Wingdings" pitchFamily="2" charset="2"/>
              <a:buNone/>
            </a:pPr>
            <a:r>
              <a:rPr lang="en-US" sz="2400" b="1" u="sng">
                <a:solidFill>
                  <a:srgbClr val="000099"/>
                </a:solidFill>
                <a:effectLst>
                  <a:outerShdw blurRad="38100" dist="38100" dir="2700000" algn="tl">
                    <a:srgbClr val="C0C0C0"/>
                  </a:outerShdw>
                </a:effectLst>
              </a:rPr>
              <a:t>Settlement House</a:t>
            </a:r>
            <a:r>
              <a:rPr lang="en-US" sz="2400" b="1">
                <a:solidFill>
                  <a:srgbClr val="000099"/>
                </a:solidFill>
                <a:effectLst>
                  <a:outerShdw blurRad="38100" dist="38100" dir="2700000" algn="tl">
                    <a:srgbClr val="C0C0C0"/>
                  </a:outerShdw>
                </a:effectLst>
              </a:rPr>
              <a:t> –</a:t>
            </a:r>
            <a:endParaRPr lang="en-US" sz="2400" b="1" u="sng">
              <a:solidFill>
                <a:srgbClr val="000099"/>
              </a:solidFill>
              <a:effectLst>
                <a:outerShdw blurRad="38100" dist="38100" dir="2700000" algn="tl">
                  <a:srgbClr val="C0C0C0"/>
                </a:outerShdw>
              </a:effectLst>
            </a:endParaRPr>
          </a:p>
          <a:p>
            <a:pPr marL="236538" indent="-236538">
              <a:lnSpc>
                <a:spcPct val="120000"/>
              </a:lnSpc>
              <a:buClr>
                <a:srgbClr val="990000"/>
              </a:buClr>
              <a:buFont typeface="Wingdings" pitchFamily="2" charset="2"/>
              <a:buChar char="§"/>
            </a:pPr>
            <a:r>
              <a:rPr lang="en-US" sz="2400">
                <a:effectLst>
                  <a:outerShdw blurRad="38100" dist="38100" dir="2700000" algn="tl">
                    <a:srgbClr val="C0C0C0"/>
                  </a:outerShdw>
                </a:effectLst>
              </a:rPr>
              <a:t>Centers where people (generally for poor immigrants) could receive financial assistance and education.</a:t>
            </a:r>
          </a:p>
          <a:p>
            <a:pPr marL="236538" indent="-236538">
              <a:lnSpc>
                <a:spcPct val="120000"/>
              </a:lnSpc>
              <a:buClr>
                <a:srgbClr val="990000"/>
              </a:buClr>
              <a:buFont typeface="Wingdings" pitchFamily="2" charset="2"/>
              <a:buChar char="§"/>
            </a:pPr>
            <a:r>
              <a:rPr lang="en-US" sz="2400">
                <a:effectLst>
                  <a:outerShdw blurRad="38100" dist="38100" dir="2700000" algn="tl">
                    <a:srgbClr val="C0C0C0"/>
                  </a:outerShdw>
                </a:effectLst>
              </a:rPr>
              <a:t>Found primarily in inner cities.</a:t>
            </a:r>
          </a:p>
        </p:txBody>
      </p:sp>
      <p:pic>
        <p:nvPicPr>
          <p:cNvPr id="329733" name="Picture 5" descr="HullHouse"/>
          <p:cNvPicPr>
            <a:picLocks noChangeAspect="1" noChangeArrowheads="1"/>
          </p:cNvPicPr>
          <p:nvPr/>
        </p:nvPicPr>
        <p:blipFill>
          <a:blip r:embed="rId3" cstate="print"/>
          <a:srcRect/>
          <a:stretch>
            <a:fillRect/>
          </a:stretch>
        </p:blipFill>
        <p:spPr bwMode="auto">
          <a:xfrm>
            <a:off x="685800" y="4038600"/>
            <a:ext cx="3048000" cy="2530475"/>
          </a:xfrm>
          <a:prstGeom prst="rect">
            <a:avLst/>
          </a:prstGeom>
          <a:noFill/>
        </p:spPr>
      </p:pic>
      <p:pic>
        <p:nvPicPr>
          <p:cNvPr id="329735" name="Picture 7" descr="Jane_Addams"/>
          <p:cNvPicPr>
            <a:picLocks noChangeAspect="1" noChangeArrowheads="1"/>
          </p:cNvPicPr>
          <p:nvPr/>
        </p:nvPicPr>
        <p:blipFill>
          <a:blip r:embed="rId4" cstate="print"/>
          <a:srcRect/>
          <a:stretch>
            <a:fillRect/>
          </a:stretch>
        </p:blipFill>
        <p:spPr bwMode="auto">
          <a:xfrm>
            <a:off x="2590800" y="1600200"/>
            <a:ext cx="1816100" cy="2490788"/>
          </a:xfrm>
          <a:prstGeom prst="rect">
            <a:avLst/>
          </a:prstGeom>
          <a:noFill/>
        </p:spPr>
      </p:pic>
      <p:sp>
        <p:nvSpPr>
          <p:cNvPr id="329736" name="Rectangle 8"/>
          <p:cNvSpPr>
            <a:spLocks noChangeArrowheads="1"/>
          </p:cNvSpPr>
          <p:nvPr/>
        </p:nvSpPr>
        <p:spPr bwMode="auto">
          <a:xfrm>
            <a:off x="1219200" y="2514600"/>
            <a:ext cx="1257300" cy="366713"/>
          </a:xfrm>
          <a:prstGeom prst="rect">
            <a:avLst/>
          </a:prstGeom>
          <a:noFill/>
          <a:ln w="9525">
            <a:noFill/>
            <a:miter lim="800000"/>
            <a:headEnd/>
            <a:tailEnd/>
          </a:ln>
          <a:effectLst/>
        </p:spPr>
        <p:txBody>
          <a:bodyPr wrap="none">
            <a:spAutoFit/>
          </a:bodyPr>
          <a:lstStyle/>
          <a:p>
            <a:r>
              <a:rPr lang="en-US" b="0">
                <a:effectLst>
                  <a:outerShdw blurRad="38100" dist="38100" dir="2700000" algn="tl">
                    <a:srgbClr val="C0C0C0"/>
                  </a:outerShdw>
                </a:effectLst>
              </a:rPr>
              <a:t>Jane Addams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29730"/>
                                        </p:tgtEl>
                                        <p:attrNameLst>
                                          <p:attrName>style.visibility</p:attrName>
                                        </p:attrNameLst>
                                      </p:cBhvr>
                                      <p:to>
                                        <p:strVal val="visible"/>
                                      </p:to>
                                    </p:set>
                                    <p:anim calcmode="lin" valueType="num">
                                      <p:cBhvr>
                                        <p:cTn id="7" dur="1000" fill="hold"/>
                                        <p:tgtEl>
                                          <p:spTgt spid="329730"/>
                                        </p:tgtEl>
                                        <p:attrNameLst>
                                          <p:attrName>ppt_x</p:attrName>
                                        </p:attrNameLst>
                                      </p:cBhvr>
                                      <p:tavLst>
                                        <p:tav tm="0">
                                          <p:val>
                                            <p:strVal val="#ppt_x-.2"/>
                                          </p:val>
                                        </p:tav>
                                        <p:tav tm="100000">
                                          <p:val>
                                            <p:strVal val="#ppt_x"/>
                                          </p:val>
                                        </p:tav>
                                      </p:tavLst>
                                    </p:anim>
                                    <p:anim calcmode="lin" valueType="num">
                                      <p:cBhvr>
                                        <p:cTn id="8" dur="1000" fill="hold"/>
                                        <p:tgtEl>
                                          <p:spTgt spid="3297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973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29731">
                                            <p:txEl>
                                              <p:pRg st="0" end="0"/>
                                            </p:txEl>
                                          </p:spTgt>
                                        </p:tgtEl>
                                        <p:attrNameLst>
                                          <p:attrName>style.visibility</p:attrName>
                                        </p:attrNameLst>
                                      </p:cBhvr>
                                      <p:to>
                                        <p:strVal val="visible"/>
                                      </p:to>
                                    </p:set>
                                    <p:animEffect transition="in" filter="fade">
                                      <p:cBhvr>
                                        <p:cTn id="14" dur="500"/>
                                        <p:tgtEl>
                                          <p:spTgt spid="329731">
                                            <p:txEl>
                                              <p:pRg st="0" end="0"/>
                                            </p:txEl>
                                          </p:spTgt>
                                        </p:tgtEl>
                                      </p:cBhvr>
                                    </p:animEffect>
                                    <p:anim calcmode="lin" valueType="num">
                                      <p:cBhvr>
                                        <p:cTn id="15" dur="500" fill="hold"/>
                                        <p:tgtEl>
                                          <p:spTgt spid="32973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2973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29731">
                                            <p:txEl>
                                              <p:pRg st="1" end="1"/>
                                            </p:txEl>
                                          </p:spTgt>
                                        </p:tgtEl>
                                        <p:attrNameLst>
                                          <p:attrName>style.visibility</p:attrName>
                                        </p:attrNameLst>
                                      </p:cBhvr>
                                      <p:to>
                                        <p:strVal val="visible"/>
                                      </p:to>
                                    </p:set>
                                    <p:animEffect transition="in" filter="fade">
                                      <p:cBhvr>
                                        <p:cTn id="21" dur="500"/>
                                        <p:tgtEl>
                                          <p:spTgt spid="329731">
                                            <p:txEl>
                                              <p:pRg st="1" end="1"/>
                                            </p:txEl>
                                          </p:spTgt>
                                        </p:tgtEl>
                                      </p:cBhvr>
                                    </p:animEffect>
                                    <p:anim calcmode="lin" valueType="num">
                                      <p:cBhvr>
                                        <p:cTn id="22" dur="500" fill="hold"/>
                                        <p:tgtEl>
                                          <p:spTgt spid="32973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2973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29731">
                                            <p:txEl>
                                              <p:pRg st="3" end="3"/>
                                            </p:txEl>
                                          </p:spTgt>
                                        </p:tgtEl>
                                        <p:attrNameLst>
                                          <p:attrName>style.visibility</p:attrName>
                                        </p:attrNameLst>
                                      </p:cBhvr>
                                      <p:to>
                                        <p:strVal val="visible"/>
                                      </p:to>
                                    </p:set>
                                    <p:animEffect transition="in" filter="fade">
                                      <p:cBhvr>
                                        <p:cTn id="28" dur="500"/>
                                        <p:tgtEl>
                                          <p:spTgt spid="329731">
                                            <p:txEl>
                                              <p:pRg st="3" end="3"/>
                                            </p:txEl>
                                          </p:spTgt>
                                        </p:tgtEl>
                                      </p:cBhvr>
                                    </p:animEffect>
                                    <p:anim calcmode="lin" valueType="num">
                                      <p:cBhvr>
                                        <p:cTn id="29" dur="500" fill="hold"/>
                                        <p:tgtEl>
                                          <p:spTgt spid="32973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2973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29731">
                                            <p:txEl>
                                              <p:pRg st="4" end="4"/>
                                            </p:txEl>
                                          </p:spTgt>
                                        </p:tgtEl>
                                        <p:attrNameLst>
                                          <p:attrName>style.visibility</p:attrName>
                                        </p:attrNameLst>
                                      </p:cBhvr>
                                      <p:to>
                                        <p:strVal val="visible"/>
                                      </p:to>
                                    </p:set>
                                    <p:animEffect transition="in" filter="fade">
                                      <p:cBhvr>
                                        <p:cTn id="35" dur="500"/>
                                        <p:tgtEl>
                                          <p:spTgt spid="329731">
                                            <p:txEl>
                                              <p:pRg st="4" end="4"/>
                                            </p:txEl>
                                          </p:spTgt>
                                        </p:tgtEl>
                                      </p:cBhvr>
                                    </p:animEffect>
                                    <p:anim calcmode="lin" valueType="num">
                                      <p:cBhvr>
                                        <p:cTn id="36" dur="500" fill="hold"/>
                                        <p:tgtEl>
                                          <p:spTgt spid="329731">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2973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329731">
                                            <p:txEl>
                                              <p:pRg st="5" end="5"/>
                                            </p:txEl>
                                          </p:spTgt>
                                        </p:tgtEl>
                                        <p:attrNameLst>
                                          <p:attrName>style.visibility</p:attrName>
                                        </p:attrNameLst>
                                      </p:cBhvr>
                                      <p:to>
                                        <p:strVal val="visible"/>
                                      </p:to>
                                    </p:set>
                                    <p:animEffect transition="in" filter="fade">
                                      <p:cBhvr>
                                        <p:cTn id="42" dur="500"/>
                                        <p:tgtEl>
                                          <p:spTgt spid="329731">
                                            <p:txEl>
                                              <p:pRg st="5" end="5"/>
                                            </p:txEl>
                                          </p:spTgt>
                                        </p:tgtEl>
                                      </p:cBhvr>
                                    </p:animEffect>
                                    <p:anim calcmode="lin" valueType="num">
                                      <p:cBhvr>
                                        <p:cTn id="43" dur="500" fill="hold"/>
                                        <p:tgtEl>
                                          <p:spTgt spid="329731">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29731">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0" grpId="0"/>
      <p:bldP spid="32973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3800" b="1" u="sng">
                <a:effectLst>
                  <a:outerShdw blurRad="38100" dist="38100" dir="2700000" algn="tl">
                    <a:srgbClr val="C0C0C0"/>
                  </a:outerShdw>
                </a:effectLst>
                <a:latin typeface="Perpetua" pitchFamily="18" charset="0"/>
              </a:rPr>
              <a:t>Section 3 –</a:t>
            </a:r>
            <a:r>
              <a:rPr lang="en-US" sz="3800" b="1">
                <a:effectLst>
                  <a:outerShdw blurRad="38100" dist="38100" dir="2700000" algn="tl">
                    <a:srgbClr val="C0C0C0"/>
                  </a:outerShdw>
                </a:effectLst>
                <a:latin typeface="Perpetua" pitchFamily="18" charset="0"/>
              </a:rPr>
              <a:t> </a:t>
            </a:r>
            <a:br>
              <a:rPr lang="en-US" sz="3800" b="1">
                <a:effectLst>
                  <a:outerShdw blurRad="38100" dist="38100" dir="2700000" algn="tl">
                    <a:srgbClr val="C0C0C0"/>
                  </a:outerShdw>
                </a:effectLst>
                <a:latin typeface="Perpetua" pitchFamily="18" charset="0"/>
              </a:rPr>
            </a:br>
            <a:r>
              <a:rPr lang="en-US" sz="3800" b="1">
                <a:effectLst>
                  <a:outerShdw blurRad="38100" dist="38100" dir="2700000" algn="tl">
                    <a:srgbClr val="C0C0C0"/>
                  </a:outerShdw>
                </a:effectLst>
                <a:latin typeface="Perpetua" pitchFamily="18" charset="0"/>
              </a:rPr>
              <a:t>Teddy Roosevelt’s “Square Deal”</a:t>
            </a:r>
          </a:p>
        </p:txBody>
      </p:sp>
      <p:sp>
        <p:nvSpPr>
          <p:cNvPr id="18435" name="Rectangle 3"/>
          <p:cNvSpPr>
            <a:spLocks noGrp="1" noChangeArrowheads="1"/>
          </p:cNvSpPr>
          <p:nvPr>
            <p:ph type="body" idx="1"/>
          </p:nvPr>
        </p:nvSpPr>
        <p:spPr/>
        <p:txBody>
          <a:bodyPr/>
          <a:lstStyle/>
          <a:p>
            <a:pPr marL="571500" indent="-571500" algn="ctr">
              <a:buFont typeface="Wingdings" pitchFamily="2" charset="2"/>
              <a:buNone/>
            </a:pPr>
            <a:endParaRPr lang="en-US" sz="1200" b="1" u="sng">
              <a:solidFill>
                <a:srgbClr val="000099"/>
              </a:solidFill>
              <a:latin typeface="High Tower Text" pitchFamily="18" charset="0"/>
            </a:endParaRPr>
          </a:p>
          <a:p>
            <a:pPr marL="571500" indent="-571500" algn="ctr">
              <a:lnSpc>
                <a:spcPct val="120000"/>
              </a:lnSpc>
              <a:buFont typeface="Wingdings" pitchFamily="2" charset="2"/>
              <a:buNone/>
            </a:pPr>
            <a:r>
              <a:rPr lang="en-US" sz="4200" b="1" u="sng">
                <a:solidFill>
                  <a:srgbClr val="000099"/>
                </a:solidFill>
                <a:effectLst>
                  <a:outerShdw blurRad="38100" dist="38100" dir="2700000" algn="tl">
                    <a:srgbClr val="C0C0C0"/>
                  </a:outerShdw>
                </a:effectLst>
              </a:rPr>
              <a:t>Main Idea:</a:t>
            </a:r>
          </a:p>
          <a:p>
            <a:pPr marL="571500" indent="-571500" algn="ctr">
              <a:lnSpc>
                <a:spcPct val="120000"/>
              </a:lnSpc>
              <a:buFont typeface="Wingdings" pitchFamily="2" charset="2"/>
              <a:buNone/>
            </a:pPr>
            <a:r>
              <a:rPr lang="en-US" sz="3800">
                <a:solidFill>
                  <a:srgbClr val="000099"/>
                </a:solidFill>
                <a:effectLst>
                  <a:outerShdw blurRad="38100" dist="38100" dir="2700000" algn="tl">
                    <a:srgbClr val="C0C0C0"/>
                  </a:outerShdw>
                </a:effectLst>
              </a:rPr>
              <a:t>As president, Theodore Roosevelt worked to give citizens a “Square Deal” through his progressive reforms.</a:t>
            </a:r>
          </a:p>
          <a:p>
            <a:pPr marL="571500" indent="-571500">
              <a:buFont typeface="Wingdings" pitchFamily="2" charset="2"/>
              <a:buNone/>
            </a:pPr>
            <a:endParaRPr lang="en-US" sz="3800">
              <a:solidFill>
                <a:srgbClr val="000099"/>
              </a:solidFill>
              <a:effectLst>
                <a:outerShdw blurRad="38100" dist="38100" dir="2700000" algn="tl">
                  <a:srgbClr val="C0C0C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ppt_x</p:attrName>
                                        </p:attrNameLst>
                                      </p:cBhvr>
                                      <p:tavLst>
                                        <p:tav tm="0">
                                          <p:val>
                                            <p:strVal val="#ppt_x-.2"/>
                                          </p:val>
                                        </p:tav>
                                        <p:tav tm="100000">
                                          <p:val>
                                            <p:strVal val="#ppt_x"/>
                                          </p:val>
                                        </p:tav>
                                      </p:tavLst>
                                    </p:anim>
                                    <p:anim calcmode="lin" valueType="num">
                                      <p:cBhvr>
                                        <p:cTn id="8" dur="1000" fill="hold"/>
                                        <p:tgtEl>
                                          <p:spTgt spid="184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Effect transition="in" filter="fade">
                                      <p:cBhvr>
                                        <p:cTn id="14" dur="500"/>
                                        <p:tgtEl>
                                          <p:spTgt spid="18435">
                                            <p:txEl>
                                              <p:pRg st="1" end="1"/>
                                            </p:txEl>
                                          </p:spTgt>
                                        </p:tgtEl>
                                      </p:cBhvr>
                                    </p:animEffect>
                                    <p:anim calcmode="lin" valueType="num">
                                      <p:cBhvr>
                                        <p:cTn id="15"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843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500"/>
                                        <p:tgtEl>
                                          <p:spTgt spid="18435">
                                            <p:txEl>
                                              <p:pRg st="2" end="2"/>
                                            </p:txEl>
                                          </p:spTgt>
                                        </p:tgtEl>
                                      </p:cBhvr>
                                    </p:animEffect>
                                    <p:anim calcmode="lin" valueType="num">
                                      <p:cBhvr>
                                        <p:cTn id="22"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43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220163" name="Rectangle 3"/>
          <p:cNvSpPr>
            <a:spLocks noGrp="1" noChangeArrowheads="1"/>
          </p:cNvSpPr>
          <p:nvPr>
            <p:ph type="body" idx="1"/>
          </p:nvPr>
        </p:nvSpPr>
        <p:spPr/>
        <p:txBody>
          <a:bodyPr/>
          <a:lstStyle/>
          <a:p>
            <a:pPr marL="339725" indent="-339725">
              <a:lnSpc>
                <a:spcPct val="150000"/>
              </a:lnSpc>
              <a:buClr>
                <a:schemeClr val="hlink"/>
              </a:buClr>
              <a:buFont typeface="Wingdings" pitchFamily="2" charset="2"/>
              <a:buNone/>
            </a:pPr>
            <a:r>
              <a:rPr lang="en-US" sz="2400" b="1" u="sng">
                <a:solidFill>
                  <a:srgbClr val="000099"/>
                </a:solidFill>
              </a:rPr>
              <a:t>Rise to Power</a:t>
            </a:r>
            <a:r>
              <a:rPr lang="en-US" sz="2400" b="1"/>
              <a:t> – </a:t>
            </a:r>
          </a:p>
          <a:p>
            <a:pPr marL="339725" indent="-339725">
              <a:lnSpc>
                <a:spcPct val="150000"/>
              </a:lnSpc>
              <a:buClr>
                <a:srgbClr val="990000"/>
              </a:buClr>
              <a:buFont typeface="Wingdings" pitchFamily="2" charset="2"/>
              <a:buChar char="§"/>
            </a:pPr>
            <a:r>
              <a:rPr lang="en-US" sz="2400">
                <a:effectLst>
                  <a:outerShdw blurRad="38100" dist="38100" dir="2700000" algn="tl">
                    <a:srgbClr val="C0C0C0"/>
                  </a:outerShdw>
                </a:effectLst>
              </a:rPr>
              <a:t>Born in New York to a wealthy family and did the following: </a:t>
            </a:r>
          </a:p>
          <a:p>
            <a:pPr marL="339725" indent="-339725">
              <a:lnSpc>
                <a:spcPct val="150000"/>
              </a:lnSpc>
              <a:buClr>
                <a:srgbClr val="990000"/>
              </a:buClr>
              <a:buFont typeface="Wingdings" pitchFamily="2" charset="2"/>
              <a:buChar char="§"/>
            </a:pPr>
            <a:r>
              <a:rPr lang="en-US" sz="2400">
                <a:effectLst>
                  <a:outerShdw blurRad="38100" dist="38100" dir="2700000" algn="tl">
                    <a:srgbClr val="C0C0C0"/>
                  </a:outerShdw>
                </a:effectLst>
              </a:rPr>
              <a:t>Roosevelt was an outdoorsman, boxed, and wrestled; </a:t>
            </a:r>
          </a:p>
          <a:p>
            <a:pPr marL="339725" indent="-339725">
              <a:lnSpc>
                <a:spcPct val="150000"/>
              </a:lnSpc>
              <a:buClr>
                <a:srgbClr val="990000"/>
              </a:buClr>
              <a:buFont typeface="Wingdings" pitchFamily="2" charset="2"/>
              <a:buChar char="§"/>
            </a:pPr>
            <a:r>
              <a:rPr lang="en-US" sz="2400">
                <a:effectLst>
                  <a:outerShdw blurRad="38100" dist="38100" dir="2700000" algn="tl">
                    <a:srgbClr val="C0C0C0"/>
                  </a:outerShdw>
                </a:effectLst>
              </a:rPr>
              <a:t>Roosevelt was an NYC Assemblyman, NYC Police Commissioner, and Assistant 	Secretary of the Navy; </a:t>
            </a:r>
          </a:p>
          <a:p>
            <a:pPr marL="339725" indent="-339725">
              <a:lnSpc>
                <a:spcPct val="150000"/>
              </a:lnSpc>
              <a:buClr>
                <a:srgbClr val="990000"/>
              </a:buClr>
              <a:buFont typeface="Wingdings" pitchFamily="2" charset="2"/>
              <a:buChar char="§"/>
            </a:pPr>
            <a:r>
              <a:rPr lang="en-US" sz="2400">
                <a:effectLst>
                  <a:outerShdw blurRad="38100" dist="38100" dir="2700000" algn="tl">
                    <a:srgbClr val="C0C0C0"/>
                  </a:outerShdw>
                </a:effectLst>
              </a:rPr>
              <a:t>Joined the “</a:t>
            </a:r>
            <a:r>
              <a:rPr lang="en-US" sz="2400" i="1">
                <a:effectLst>
                  <a:outerShdw blurRad="38100" dist="38100" dir="2700000" algn="tl">
                    <a:srgbClr val="C0C0C0"/>
                  </a:outerShdw>
                </a:effectLst>
              </a:rPr>
              <a:t>Rough Riders</a:t>
            </a:r>
            <a:r>
              <a:rPr lang="en-US" sz="2400">
                <a:effectLst>
                  <a:outerShdw blurRad="38100" dist="38100" dir="2700000" algn="tl">
                    <a:srgbClr val="C0C0C0"/>
                  </a:outerShdw>
                </a:effectLst>
              </a:rPr>
              <a:t>” in the Spanish American War;</a:t>
            </a:r>
          </a:p>
          <a:p>
            <a:pPr marL="339725" indent="-339725">
              <a:lnSpc>
                <a:spcPct val="150000"/>
              </a:lnSpc>
              <a:buClr>
                <a:srgbClr val="990000"/>
              </a:buClr>
              <a:buFont typeface="Wingdings" pitchFamily="2" charset="2"/>
              <a:buChar char="§"/>
            </a:pPr>
            <a:r>
              <a:rPr lang="en-US" sz="2400">
                <a:effectLst>
                  <a:outerShdw blurRad="38100" dist="38100" dir="2700000" algn="tl">
                    <a:srgbClr val="C0C0C0"/>
                  </a:outerShdw>
                </a:effectLst>
              </a:rPr>
              <a:t>Won the governorship of New York State.</a:t>
            </a:r>
            <a:endParaRPr lang="en-US" sz="2400">
              <a:effectLst>
                <a:outerShdw blurRad="38100" dist="38100" dir="2700000" algn="tl">
                  <a:srgbClr val="C0C0C0"/>
                </a:outerShdw>
              </a:effectLst>
              <a:latin typeface="High Tower Tex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0162"/>
                                        </p:tgtEl>
                                        <p:attrNameLst>
                                          <p:attrName>style.visibility</p:attrName>
                                        </p:attrNameLst>
                                      </p:cBhvr>
                                      <p:to>
                                        <p:strVal val="visible"/>
                                      </p:to>
                                    </p:set>
                                    <p:anim calcmode="lin" valueType="num">
                                      <p:cBhvr>
                                        <p:cTn id="7" dur="1000" fill="hold"/>
                                        <p:tgtEl>
                                          <p:spTgt spid="220162"/>
                                        </p:tgtEl>
                                        <p:attrNameLst>
                                          <p:attrName>ppt_x</p:attrName>
                                        </p:attrNameLst>
                                      </p:cBhvr>
                                      <p:tavLst>
                                        <p:tav tm="0">
                                          <p:val>
                                            <p:strVal val="#ppt_x-.2"/>
                                          </p:val>
                                        </p:tav>
                                        <p:tav tm="100000">
                                          <p:val>
                                            <p:strVal val="#ppt_x"/>
                                          </p:val>
                                        </p:tav>
                                      </p:tavLst>
                                    </p:anim>
                                    <p:anim calcmode="lin" valueType="num">
                                      <p:cBhvr>
                                        <p:cTn id="8" dur="1000" fill="hold"/>
                                        <p:tgtEl>
                                          <p:spTgt spid="2201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016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20163">
                                            <p:txEl>
                                              <p:pRg st="0" end="0"/>
                                            </p:txEl>
                                          </p:spTgt>
                                        </p:tgtEl>
                                        <p:attrNameLst>
                                          <p:attrName>style.visibility</p:attrName>
                                        </p:attrNameLst>
                                      </p:cBhvr>
                                      <p:to>
                                        <p:strVal val="visible"/>
                                      </p:to>
                                    </p:set>
                                    <p:animEffect transition="in" filter="fade">
                                      <p:cBhvr>
                                        <p:cTn id="14" dur="500"/>
                                        <p:tgtEl>
                                          <p:spTgt spid="220163">
                                            <p:txEl>
                                              <p:pRg st="0" end="0"/>
                                            </p:txEl>
                                          </p:spTgt>
                                        </p:tgtEl>
                                      </p:cBhvr>
                                    </p:animEffect>
                                    <p:anim calcmode="lin" valueType="num">
                                      <p:cBhvr>
                                        <p:cTn id="15" dur="500" fill="hold"/>
                                        <p:tgtEl>
                                          <p:spTgt spid="2201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201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20163">
                                            <p:txEl>
                                              <p:pRg st="1" end="1"/>
                                            </p:txEl>
                                          </p:spTgt>
                                        </p:tgtEl>
                                        <p:attrNameLst>
                                          <p:attrName>style.visibility</p:attrName>
                                        </p:attrNameLst>
                                      </p:cBhvr>
                                      <p:to>
                                        <p:strVal val="visible"/>
                                      </p:to>
                                    </p:set>
                                    <p:animEffect transition="in" filter="fade">
                                      <p:cBhvr>
                                        <p:cTn id="21" dur="500"/>
                                        <p:tgtEl>
                                          <p:spTgt spid="220163">
                                            <p:txEl>
                                              <p:pRg st="1" end="1"/>
                                            </p:txEl>
                                          </p:spTgt>
                                        </p:tgtEl>
                                      </p:cBhvr>
                                    </p:animEffect>
                                    <p:anim calcmode="lin" valueType="num">
                                      <p:cBhvr>
                                        <p:cTn id="22" dur="500" fill="hold"/>
                                        <p:tgtEl>
                                          <p:spTgt spid="22016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2016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20163">
                                            <p:txEl>
                                              <p:pRg st="2" end="2"/>
                                            </p:txEl>
                                          </p:spTgt>
                                        </p:tgtEl>
                                        <p:attrNameLst>
                                          <p:attrName>style.visibility</p:attrName>
                                        </p:attrNameLst>
                                      </p:cBhvr>
                                      <p:to>
                                        <p:strVal val="visible"/>
                                      </p:to>
                                    </p:set>
                                    <p:animEffect transition="in" filter="fade">
                                      <p:cBhvr>
                                        <p:cTn id="28" dur="500"/>
                                        <p:tgtEl>
                                          <p:spTgt spid="220163">
                                            <p:txEl>
                                              <p:pRg st="2" end="2"/>
                                            </p:txEl>
                                          </p:spTgt>
                                        </p:tgtEl>
                                      </p:cBhvr>
                                    </p:animEffect>
                                    <p:anim calcmode="lin" valueType="num">
                                      <p:cBhvr>
                                        <p:cTn id="29" dur="500" fill="hold"/>
                                        <p:tgtEl>
                                          <p:spTgt spid="22016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2016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20163">
                                            <p:txEl>
                                              <p:pRg st="3" end="3"/>
                                            </p:txEl>
                                          </p:spTgt>
                                        </p:tgtEl>
                                        <p:attrNameLst>
                                          <p:attrName>style.visibility</p:attrName>
                                        </p:attrNameLst>
                                      </p:cBhvr>
                                      <p:to>
                                        <p:strVal val="visible"/>
                                      </p:to>
                                    </p:set>
                                    <p:animEffect transition="in" filter="fade">
                                      <p:cBhvr>
                                        <p:cTn id="35" dur="500"/>
                                        <p:tgtEl>
                                          <p:spTgt spid="220163">
                                            <p:txEl>
                                              <p:pRg st="3" end="3"/>
                                            </p:txEl>
                                          </p:spTgt>
                                        </p:tgtEl>
                                      </p:cBhvr>
                                    </p:animEffect>
                                    <p:anim calcmode="lin" valueType="num">
                                      <p:cBhvr>
                                        <p:cTn id="36" dur="500" fill="hold"/>
                                        <p:tgtEl>
                                          <p:spTgt spid="22016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2016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20163">
                                            <p:txEl>
                                              <p:pRg st="4" end="4"/>
                                            </p:txEl>
                                          </p:spTgt>
                                        </p:tgtEl>
                                        <p:attrNameLst>
                                          <p:attrName>style.visibility</p:attrName>
                                        </p:attrNameLst>
                                      </p:cBhvr>
                                      <p:to>
                                        <p:strVal val="visible"/>
                                      </p:to>
                                    </p:set>
                                    <p:animEffect transition="in" filter="fade">
                                      <p:cBhvr>
                                        <p:cTn id="42" dur="500"/>
                                        <p:tgtEl>
                                          <p:spTgt spid="220163">
                                            <p:txEl>
                                              <p:pRg st="4" end="4"/>
                                            </p:txEl>
                                          </p:spTgt>
                                        </p:tgtEl>
                                      </p:cBhvr>
                                    </p:animEffect>
                                    <p:anim calcmode="lin" valueType="num">
                                      <p:cBhvr>
                                        <p:cTn id="43" dur="500" fill="hold"/>
                                        <p:tgtEl>
                                          <p:spTgt spid="220163">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2016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20163">
                                            <p:txEl>
                                              <p:pRg st="5" end="5"/>
                                            </p:txEl>
                                          </p:spTgt>
                                        </p:tgtEl>
                                        <p:attrNameLst>
                                          <p:attrName>style.visibility</p:attrName>
                                        </p:attrNameLst>
                                      </p:cBhvr>
                                      <p:to>
                                        <p:strVal val="visible"/>
                                      </p:to>
                                    </p:set>
                                    <p:animEffect transition="in" filter="fade">
                                      <p:cBhvr>
                                        <p:cTn id="49" dur="500"/>
                                        <p:tgtEl>
                                          <p:spTgt spid="220163">
                                            <p:txEl>
                                              <p:pRg st="5" end="5"/>
                                            </p:txEl>
                                          </p:spTgt>
                                        </p:tgtEl>
                                      </p:cBhvr>
                                    </p:animEffect>
                                    <p:anim calcmode="lin" valueType="num">
                                      <p:cBhvr>
                                        <p:cTn id="50" dur="500" fill="hold"/>
                                        <p:tgtEl>
                                          <p:spTgt spid="220163">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220163">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2" grpId="0"/>
      <p:bldP spid="22016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266243" name="Rectangle 3"/>
          <p:cNvSpPr>
            <a:spLocks noGrp="1" noChangeArrowheads="1"/>
          </p:cNvSpPr>
          <p:nvPr>
            <p:ph type="body" idx="1"/>
          </p:nvPr>
        </p:nvSpPr>
        <p:spPr>
          <a:xfrm>
            <a:off x="838200" y="1600200"/>
            <a:ext cx="4191000" cy="4530725"/>
          </a:xfrm>
        </p:spPr>
        <p:txBody>
          <a:bodyPr/>
          <a:lstStyle/>
          <a:p>
            <a:pPr marL="339725" indent="-339725">
              <a:lnSpc>
                <a:spcPct val="150000"/>
              </a:lnSpc>
              <a:buClr>
                <a:schemeClr val="hlink"/>
              </a:buClr>
              <a:buFont typeface="Wingdings" pitchFamily="2" charset="2"/>
              <a:buNone/>
            </a:pPr>
            <a:r>
              <a:rPr lang="en-US" sz="2400" b="1" u="sng">
                <a:solidFill>
                  <a:srgbClr val="000099"/>
                </a:solidFill>
              </a:rPr>
              <a:t>Popularity</a:t>
            </a:r>
            <a:r>
              <a:rPr lang="en-US" sz="2400" b="1"/>
              <a:t> – </a:t>
            </a:r>
          </a:p>
          <a:p>
            <a:pPr marL="339725" indent="-339725">
              <a:lnSpc>
                <a:spcPct val="150000"/>
              </a:lnSpc>
              <a:buClr>
                <a:srgbClr val="990000"/>
              </a:buClr>
              <a:buFont typeface="Wingdings" pitchFamily="2" charset="2"/>
              <a:buChar char="§"/>
            </a:pPr>
            <a:r>
              <a:rPr lang="en-US" sz="2400">
                <a:effectLst>
                  <a:outerShdw blurRad="38100" dist="38100" dir="2700000" algn="tl">
                    <a:srgbClr val="C0C0C0"/>
                  </a:outerShdw>
                </a:effectLst>
              </a:rPr>
              <a:t>Roosevelt’s demeanor propelled him to be selected as William McKinley’s Vice President.</a:t>
            </a:r>
            <a:endParaRPr lang="en-US" sz="2400" u="sng">
              <a:effectLst>
                <a:outerShdw blurRad="38100" dist="38100" dir="2700000" algn="tl">
                  <a:srgbClr val="C0C0C0"/>
                </a:outerShdw>
              </a:effectLst>
            </a:endParaRPr>
          </a:p>
          <a:p>
            <a:pPr marL="339725" indent="-339725">
              <a:lnSpc>
                <a:spcPct val="150000"/>
              </a:lnSpc>
              <a:buClr>
                <a:schemeClr val="hlink"/>
              </a:buClr>
              <a:buFont typeface="Wingdings" pitchFamily="2" charset="2"/>
              <a:buNone/>
            </a:pPr>
            <a:r>
              <a:rPr lang="en-US" sz="2400" b="1" u="sng">
                <a:solidFill>
                  <a:srgbClr val="000099"/>
                </a:solidFill>
              </a:rPr>
              <a:t>Vice President</a:t>
            </a:r>
            <a:r>
              <a:rPr lang="en-US" sz="2400" b="1"/>
              <a:t> – </a:t>
            </a:r>
          </a:p>
          <a:p>
            <a:pPr marL="339725" indent="-339725">
              <a:lnSpc>
                <a:spcPct val="150000"/>
              </a:lnSpc>
              <a:buClr>
                <a:srgbClr val="990000"/>
              </a:buClr>
              <a:buFont typeface="Wingdings" pitchFamily="2" charset="2"/>
              <a:buChar char="§"/>
            </a:pPr>
            <a:r>
              <a:rPr lang="en-US" sz="2400">
                <a:effectLst>
                  <a:outerShdw blurRad="38100" dist="38100" dir="2700000" algn="tl">
                    <a:srgbClr val="C0C0C0"/>
                  </a:outerShdw>
                </a:effectLst>
              </a:rPr>
              <a:t>Selected by William McKinley to run in his second term.</a:t>
            </a:r>
          </a:p>
          <a:p>
            <a:pPr marL="339725" indent="-339725">
              <a:buClr>
                <a:schemeClr val="hlink"/>
              </a:buClr>
              <a:buFont typeface="Wingdings" pitchFamily="2" charset="2"/>
              <a:buChar char="q"/>
            </a:pPr>
            <a:endParaRPr lang="en-US" sz="2400">
              <a:effectLst>
                <a:outerShdw blurRad="38100" dist="38100" dir="2700000" algn="tl">
                  <a:srgbClr val="C0C0C0"/>
                </a:outerShdw>
              </a:effectLst>
            </a:endParaRPr>
          </a:p>
          <a:p>
            <a:pPr marL="339725" indent="-339725">
              <a:buFont typeface="Wingdings" pitchFamily="2" charset="2"/>
              <a:buNone/>
            </a:pPr>
            <a:endParaRPr lang="en-US" sz="2200"/>
          </a:p>
        </p:txBody>
      </p:sp>
      <p:pic>
        <p:nvPicPr>
          <p:cNvPr id="266249" name="Picture 9" descr="tr"/>
          <p:cNvPicPr>
            <a:picLocks noChangeAspect="1" noChangeArrowheads="1"/>
          </p:cNvPicPr>
          <p:nvPr/>
        </p:nvPicPr>
        <p:blipFill>
          <a:blip r:embed="rId3" cstate="print"/>
          <a:srcRect/>
          <a:stretch>
            <a:fillRect/>
          </a:stretch>
        </p:blipFill>
        <p:spPr bwMode="auto">
          <a:xfrm>
            <a:off x="5410200" y="1905000"/>
            <a:ext cx="2786063" cy="3810000"/>
          </a:xfrm>
          <a:prstGeom prst="rect">
            <a:avLst/>
          </a:prstGeom>
          <a:noFill/>
        </p:spPr>
      </p:pic>
      <p:sp>
        <p:nvSpPr>
          <p:cNvPr id="266250" name="Rectangle 10"/>
          <p:cNvSpPr>
            <a:spLocks noChangeArrowheads="1"/>
          </p:cNvSpPr>
          <p:nvPr/>
        </p:nvSpPr>
        <p:spPr bwMode="auto">
          <a:xfrm>
            <a:off x="6019800" y="5715000"/>
            <a:ext cx="1579563" cy="641350"/>
          </a:xfrm>
          <a:prstGeom prst="rect">
            <a:avLst/>
          </a:prstGeom>
          <a:noFill/>
          <a:ln w="9525">
            <a:noFill/>
            <a:miter lim="800000"/>
            <a:headEnd/>
            <a:tailEnd/>
          </a:ln>
          <a:effectLst/>
        </p:spPr>
        <p:txBody>
          <a:bodyPr wrap="none">
            <a:spAutoFit/>
          </a:bodyPr>
          <a:lstStyle/>
          <a:p>
            <a:pPr algn="ctr"/>
            <a:r>
              <a:rPr lang="en-US" b="0">
                <a:effectLst>
                  <a:outerShdw blurRad="38100" dist="38100" dir="2700000" algn="tl">
                    <a:srgbClr val="C0C0C0"/>
                  </a:outerShdw>
                </a:effectLst>
              </a:rPr>
              <a:t>Vice President </a:t>
            </a:r>
          </a:p>
          <a:p>
            <a:pPr algn="ctr"/>
            <a:r>
              <a:rPr lang="en-US" b="0">
                <a:effectLst>
                  <a:outerShdw blurRad="38100" dist="38100" dir="2700000" algn="tl">
                    <a:srgbClr val="C0C0C0"/>
                  </a:outerShdw>
                </a:effectLst>
              </a:rPr>
              <a:t>Teddy Roosevelt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6242"/>
                                        </p:tgtEl>
                                        <p:attrNameLst>
                                          <p:attrName>style.visibility</p:attrName>
                                        </p:attrNameLst>
                                      </p:cBhvr>
                                      <p:to>
                                        <p:strVal val="visible"/>
                                      </p:to>
                                    </p:set>
                                    <p:anim calcmode="lin" valueType="num">
                                      <p:cBhvr>
                                        <p:cTn id="7" dur="1000" fill="hold"/>
                                        <p:tgtEl>
                                          <p:spTgt spid="266242"/>
                                        </p:tgtEl>
                                        <p:attrNameLst>
                                          <p:attrName>ppt_x</p:attrName>
                                        </p:attrNameLst>
                                      </p:cBhvr>
                                      <p:tavLst>
                                        <p:tav tm="0">
                                          <p:val>
                                            <p:strVal val="#ppt_x-.2"/>
                                          </p:val>
                                        </p:tav>
                                        <p:tav tm="100000">
                                          <p:val>
                                            <p:strVal val="#ppt_x"/>
                                          </p:val>
                                        </p:tav>
                                      </p:tavLst>
                                    </p:anim>
                                    <p:anim calcmode="lin" valueType="num">
                                      <p:cBhvr>
                                        <p:cTn id="8" dur="1000" fill="hold"/>
                                        <p:tgtEl>
                                          <p:spTgt spid="2662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24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66243">
                                            <p:txEl>
                                              <p:pRg st="0" end="0"/>
                                            </p:txEl>
                                          </p:spTgt>
                                        </p:tgtEl>
                                        <p:attrNameLst>
                                          <p:attrName>style.visibility</p:attrName>
                                        </p:attrNameLst>
                                      </p:cBhvr>
                                      <p:to>
                                        <p:strVal val="visible"/>
                                      </p:to>
                                    </p:set>
                                    <p:animEffect transition="in" filter="fade">
                                      <p:cBhvr>
                                        <p:cTn id="14" dur="500"/>
                                        <p:tgtEl>
                                          <p:spTgt spid="266243">
                                            <p:txEl>
                                              <p:pRg st="0" end="0"/>
                                            </p:txEl>
                                          </p:spTgt>
                                        </p:tgtEl>
                                      </p:cBhvr>
                                    </p:animEffect>
                                    <p:anim calcmode="lin" valueType="num">
                                      <p:cBhvr>
                                        <p:cTn id="15" dur="500" fill="hold"/>
                                        <p:tgtEl>
                                          <p:spTgt spid="2662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624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66243">
                                            <p:txEl>
                                              <p:pRg st="1" end="1"/>
                                            </p:txEl>
                                          </p:spTgt>
                                        </p:tgtEl>
                                        <p:attrNameLst>
                                          <p:attrName>style.visibility</p:attrName>
                                        </p:attrNameLst>
                                      </p:cBhvr>
                                      <p:to>
                                        <p:strVal val="visible"/>
                                      </p:to>
                                    </p:set>
                                    <p:animEffect transition="in" filter="fade">
                                      <p:cBhvr>
                                        <p:cTn id="21" dur="500"/>
                                        <p:tgtEl>
                                          <p:spTgt spid="266243">
                                            <p:txEl>
                                              <p:pRg st="1" end="1"/>
                                            </p:txEl>
                                          </p:spTgt>
                                        </p:tgtEl>
                                      </p:cBhvr>
                                    </p:animEffect>
                                    <p:anim calcmode="lin" valueType="num">
                                      <p:cBhvr>
                                        <p:cTn id="22" dur="500" fill="hold"/>
                                        <p:tgtEl>
                                          <p:spTgt spid="26624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6624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66243">
                                            <p:txEl>
                                              <p:pRg st="2" end="2"/>
                                            </p:txEl>
                                          </p:spTgt>
                                        </p:tgtEl>
                                        <p:attrNameLst>
                                          <p:attrName>style.visibility</p:attrName>
                                        </p:attrNameLst>
                                      </p:cBhvr>
                                      <p:to>
                                        <p:strVal val="visible"/>
                                      </p:to>
                                    </p:set>
                                    <p:animEffect transition="in" filter="fade">
                                      <p:cBhvr>
                                        <p:cTn id="28" dur="500"/>
                                        <p:tgtEl>
                                          <p:spTgt spid="266243">
                                            <p:txEl>
                                              <p:pRg st="2" end="2"/>
                                            </p:txEl>
                                          </p:spTgt>
                                        </p:tgtEl>
                                      </p:cBhvr>
                                    </p:animEffect>
                                    <p:anim calcmode="lin" valueType="num">
                                      <p:cBhvr>
                                        <p:cTn id="29" dur="500" fill="hold"/>
                                        <p:tgtEl>
                                          <p:spTgt spid="26624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6624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66243">
                                            <p:txEl>
                                              <p:pRg st="3" end="3"/>
                                            </p:txEl>
                                          </p:spTgt>
                                        </p:tgtEl>
                                        <p:attrNameLst>
                                          <p:attrName>style.visibility</p:attrName>
                                        </p:attrNameLst>
                                      </p:cBhvr>
                                      <p:to>
                                        <p:strVal val="visible"/>
                                      </p:to>
                                    </p:set>
                                    <p:animEffect transition="in" filter="fade">
                                      <p:cBhvr>
                                        <p:cTn id="35" dur="500"/>
                                        <p:tgtEl>
                                          <p:spTgt spid="266243">
                                            <p:txEl>
                                              <p:pRg st="3" end="3"/>
                                            </p:txEl>
                                          </p:spTgt>
                                        </p:tgtEl>
                                      </p:cBhvr>
                                    </p:animEffect>
                                    <p:anim calcmode="lin" valueType="num">
                                      <p:cBhvr>
                                        <p:cTn id="36" dur="500" fill="hold"/>
                                        <p:tgtEl>
                                          <p:spTgt spid="26624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6624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p:bldP spid="26624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4" name="Rectangle 4"/>
          <p:cNvSpPr>
            <a:spLocks noGrp="1" noChangeArrowheads="1"/>
          </p:cNvSpPr>
          <p:nvPr>
            <p:ph type="ctrTitle"/>
          </p:nvPr>
        </p:nvSpPr>
        <p:spPr/>
        <p:txBody>
          <a:bodyPr/>
          <a:lstStyle/>
          <a:p>
            <a:r>
              <a:rPr lang="en-US" sz="8000" b="1" dirty="0">
                <a:effectLst>
                  <a:outerShdw blurRad="38100" dist="38100" dir="2700000" algn="tl">
                    <a:srgbClr val="C0C0C0"/>
                  </a:outerShdw>
                </a:effectLst>
                <a:latin typeface="Perpetua" pitchFamily="18" charset="0"/>
              </a:rPr>
              <a:t>Chapter </a:t>
            </a:r>
            <a:r>
              <a:rPr lang="en-US" sz="8000" b="1" dirty="0" smtClean="0">
                <a:effectLst>
                  <a:outerShdw blurRad="38100" dist="38100" dir="2700000" algn="tl">
                    <a:srgbClr val="C0C0C0"/>
                  </a:outerShdw>
                </a:effectLst>
                <a:latin typeface="Perpetua" pitchFamily="18" charset="0"/>
              </a:rPr>
              <a:t>24</a:t>
            </a:r>
            <a:endParaRPr lang="en-US" sz="8000" b="1" dirty="0">
              <a:effectLst>
                <a:outerShdw blurRad="38100" dist="38100" dir="2700000" algn="tl">
                  <a:srgbClr val="C0C0C0"/>
                </a:outerShdw>
              </a:effectLst>
              <a:latin typeface="Perpetua" pitchFamily="18" charset="0"/>
            </a:endParaRPr>
          </a:p>
        </p:txBody>
      </p:sp>
      <p:sp>
        <p:nvSpPr>
          <p:cNvPr id="194563" name="Rectangle 3"/>
          <p:cNvSpPr>
            <a:spLocks noGrp="1" noChangeArrowheads="1"/>
          </p:cNvSpPr>
          <p:nvPr>
            <p:ph type="subTitle" idx="1"/>
          </p:nvPr>
        </p:nvSpPr>
        <p:spPr/>
        <p:txBody>
          <a:bodyPr/>
          <a:lstStyle/>
          <a:p>
            <a:pPr>
              <a:lnSpc>
                <a:spcPct val="90000"/>
              </a:lnSpc>
            </a:pPr>
            <a:r>
              <a:rPr lang="en-US" sz="6000" b="1" dirty="0">
                <a:effectLst>
                  <a:outerShdw blurRad="38100" dist="38100" dir="2700000" algn="tl">
                    <a:srgbClr val="C0C0C0"/>
                  </a:outerShdw>
                </a:effectLst>
              </a:rPr>
              <a:t>The Progressive Era </a:t>
            </a:r>
            <a:r>
              <a:rPr lang="en-US" sz="4200" b="1" dirty="0">
                <a:solidFill>
                  <a:srgbClr val="000099"/>
                </a:solidFill>
                <a:effectLst>
                  <a:outerShdw blurRad="38100" dist="38100" dir="2700000" algn="tl">
                    <a:srgbClr val="C0C0C0"/>
                  </a:outerShdw>
                </a:effectLst>
              </a:rPr>
              <a:t>(</a:t>
            </a:r>
            <a:r>
              <a:rPr lang="en-US" sz="4200" b="1" dirty="0" smtClean="0">
                <a:solidFill>
                  <a:srgbClr val="000099"/>
                </a:solidFill>
                <a:effectLst>
                  <a:outerShdw blurRad="38100" dist="38100" dir="2700000" algn="tl">
                    <a:srgbClr val="C0C0C0"/>
                  </a:outerShdw>
                </a:effectLst>
              </a:rPr>
              <a:t>1901 </a:t>
            </a:r>
            <a:r>
              <a:rPr lang="en-US" sz="4200" b="1" dirty="0">
                <a:solidFill>
                  <a:srgbClr val="000099"/>
                </a:solidFill>
                <a:effectLst>
                  <a:outerShdw blurRad="38100" dist="38100" dir="2700000" algn="tl">
                    <a:srgbClr val="C0C0C0"/>
                  </a:outerShdw>
                </a:effectLst>
              </a:rPr>
              <a:t>– </a:t>
            </a:r>
            <a:r>
              <a:rPr lang="en-US" sz="4200" b="1" dirty="0" smtClean="0">
                <a:solidFill>
                  <a:srgbClr val="000099"/>
                </a:solidFill>
                <a:effectLst>
                  <a:outerShdw blurRad="38100" dist="38100" dir="2700000" algn="tl">
                    <a:srgbClr val="C0C0C0"/>
                  </a:outerShdw>
                </a:effectLst>
              </a:rPr>
              <a:t>1917)</a:t>
            </a:r>
            <a:endParaRPr lang="en-US" sz="4200" b="1" dirty="0">
              <a:solidFill>
                <a:srgbClr val="000099"/>
              </a:solidFill>
              <a:effectLst>
                <a:outerShdw blurRad="38100" dist="38100" dir="2700000" algn="tl">
                  <a:srgbClr val="C0C0C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94564"/>
                                        </p:tgtEl>
                                        <p:attrNameLst>
                                          <p:attrName>style.visibility</p:attrName>
                                        </p:attrNameLst>
                                      </p:cBhvr>
                                      <p:to>
                                        <p:strVal val="visible"/>
                                      </p:to>
                                    </p:set>
                                    <p:anim calcmode="lin" valueType="num">
                                      <p:cBhvr>
                                        <p:cTn id="7" dur="1000" fill="hold"/>
                                        <p:tgtEl>
                                          <p:spTgt spid="194564"/>
                                        </p:tgtEl>
                                        <p:attrNameLst>
                                          <p:attrName>ppt_x</p:attrName>
                                        </p:attrNameLst>
                                      </p:cBhvr>
                                      <p:tavLst>
                                        <p:tav tm="0">
                                          <p:val>
                                            <p:strVal val="#ppt_x-.2"/>
                                          </p:val>
                                        </p:tav>
                                        <p:tav tm="100000">
                                          <p:val>
                                            <p:strVal val="#ppt_x"/>
                                          </p:val>
                                        </p:tav>
                                      </p:tavLst>
                                    </p:anim>
                                    <p:anim calcmode="lin" valueType="num">
                                      <p:cBhvr>
                                        <p:cTn id="8" dur="1000" fill="hold"/>
                                        <p:tgtEl>
                                          <p:spTgt spid="19456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56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94563">
                                            <p:txEl>
                                              <p:pRg st="0" end="0"/>
                                            </p:txEl>
                                          </p:spTgt>
                                        </p:tgtEl>
                                        <p:attrNameLst>
                                          <p:attrName>style.visibility</p:attrName>
                                        </p:attrNameLst>
                                      </p:cBhvr>
                                      <p:to>
                                        <p:strVal val="visible"/>
                                      </p:to>
                                    </p:set>
                                    <p:animEffect transition="in" filter="fade">
                                      <p:cBhvr>
                                        <p:cTn id="14" dur="500"/>
                                        <p:tgtEl>
                                          <p:spTgt spid="194563">
                                            <p:txEl>
                                              <p:pRg st="0" end="0"/>
                                            </p:txEl>
                                          </p:spTgt>
                                        </p:tgtEl>
                                      </p:cBhvr>
                                    </p:animEffect>
                                    <p:anim calcmode="lin" valueType="num">
                                      <p:cBhvr>
                                        <p:cTn id="15" dur="500" fill="hold"/>
                                        <p:tgtEl>
                                          <p:spTgt spid="1945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94563">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p:bldP spid="19456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196611" name="Rectangle 3"/>
          <p:cNvSpPr>
            <a:spLocks noGrp="1" noChangeArrowheads="1"/>
          </p:cNvSpPr>
          <p:nvPr>
            <p:ph type="body" idx="1"/>
          </p:nvPr>
        </p:nvSpPr>
        <p:spPr>
          <a:xfrm>
            <a:off x="914400" y="1600200"/>
            <a:ext cx="7772400" cy="5029200"/>
          </a:xfrm>
        </p:spPr>
        <p:txBody>
          <a:bodyPr/>
          <a:lstStyle/>
          <a:p>
            <a:pPr marL="339725" indent="-339725">
              <a:lnSpc>
                <a:spcPct val="130000"/>
              </a:lnSpc>
              <a:buClr>
                <a:schemeClr val="hlink"/>
              </a:buClr>
              <a:buFont typeface="Wingdings" pitchFamily="2" charset="2"/>
              <a:buNone/>
            </a:pPr>
            <a:r>
              <a:rPr lang="en-US" sz="2400" b="1" u="sng">
                <a:solidFill>
                  <a:srgbClr val="000099"/>
                </a:solidFill>
              </a:rPr>
              <a:t>McKinley’s Assassination</a:t>
            </a:r>
            <a:r>
              <a:rPr lang="en-US" sz="2400" b="1"/>
              <a:t> – </a:t>
            </a:r>
          </a:p>
          <a:p>
            <a:pPr marL="339725" indent="-339725">
              <a:lnSpc>
                <a:spcPct val="130000"/>
              </a:lnSpc>
              <a:buClr>
                <a:srgbClr val="990000"/>
              </a:buClr>
              <a:buFont typeface="Wingdings" pitchFamily="2" charset="2"/>
              <a:buChar char="§"/>
            </a:pPr>
            <a:r>
              <a:rPr lang="en-US" sz="2400">
                <a:effectLst>
                  <a:outerShdw blurRad="38100" dist="38100" dir="2700000" algn="tl">
                    <a:srgbClr val="C0C0C0"/>
                  </a:outerShdw>
                </a:effectLst>
              </a:rPr>
              <a:t>Became president (October, 1901) at the age of 42.</a:t>
            </a:r>
          </a:p>
          <a:p>
            <a:pPr marL="339725" indent="-339725">
              <a:lnSpc>
                <a:spcPct val="130000"/>
              </a:lnSpc>
              <a:buClr>
                <a:schemeClr val="hlink"/>
              </a:buClr>
              <a:buFont typeface="Wingdings" pitchFamily="2" charset="2"/>
              <a:buNone/>
            </a:pPr>
            <a:r>
              <a:rPr lang="en-US" sz="2400" b="1" u="sng">
                <a:solidFill>
                  <a:srgbClr val="000099"/>
                </a:solidFill>
              </a:rPr>
              <a:t>Modern Presidency</a:t>
            </a:r>
            <a:r>
              <a:rPr lang="en-US" sz="2400" b="1"/>
              <a:t> – </a:t>
            </a:r>
          </a:p>
          <a:p>
            <a:pPr marL="339725" indent="-339725">
              <a:lnSpc>
                <a:spcPct val="130000"/>
              </a:lnSpc>
              <a:buClr>
                <a:srgbClr val="990000"/>
              </a:buClr>
              <a:buFont typeface="Wingdings" pitchFamily="2" charset="2"/>
              <a:buChar char="§"/>
            </a:pPr>
            <a:r>
              <a:rPr lang="en-US" sz="2400">
                <a:effectLst>
                  <a:outerShdw blurRad="38100" dist="38100" dir="2700000" algn="tl">
                    <a:srgbClr val="C0C0C0"/>
                  </a:outerShdw>
                </a:effectLst>
              </a:rPr>
              <a:t>Dominated the news during his presidency and helped create a “modern presidency” before his time.</a:t>
            </a:r>
          </a:p>
          <a:p>
            <a:pPr marL="339725" indent="-339725">
              <a:lnSpc>
                <a:spcPct val="130000"/>
              </a:lnSpc>
              <a:buClr>
                <a:srgbClr val="990000"/>
              </a:buClr>
              <a:buFont typeface="Wingdings" pitchFamily="2" charset="2"/>
              <a:buChar char="§"/>
            </a:pPr>
            <a:r>
              <a:rPr lang="en-US" sz="2400">
                <a:effectLst>
                  <a:outerShdw blurRad="38100" dist="38100" dir="2700000" algn="tl">
                    <a:srgbClr val="C0C0C0"/>
                  </a:outerShdw>
                </a:effectLst>
              </a:rPr>
              <a:t>He saw the presidency as a “bully pulpit” for him to make decisions and help shape legislation.</a:t>
            </a:r>
            <a:endParaRPr lang="en-US" sz="2400" b="1">
              <a:effectLst>
                <a:outerShdw blurRad="38100" dist="38100" dir="2700000" algn="tl">
                  <a:srgbClr val="C0C0C0"/>
                </a:outerShdw>
              </a:effectLst>
            </a:endParaRPr>
          </a:p>
          <a:p>
            <a:pPr marL="339725" indent="-339725">
              <a:lnSpc>
                <a:spcPct val="130000"/>
              </a:lnSpc>
              <a:buClr>
                <a:schemeClr val="hlink"/>
              </a:buClr>
              <a:buFont typeface="Wingdings" pitchFamily="2" charset="2"/>
              <a:buNone/>
            </a:pPr>
            <a:r>
              <a:rPr lang="en-US" sz="2400" b="1" u="sng">
                <a:solidFill>
                  <a:srgbClr val="000099"/>
                </a:solidFill>
              </a:rPr>
              <a:t>“Square Deal”</a:t>
            </a:r>
            <a:r>
              <a:rPr lang="en-US" sz="2400" b="1"/>
              <a:t> –</a:t>
            </a:r>
            <a:r>
              <a:rPr lang="en-US" sz="2400"/>
              <a:t> </a:t>
            </a:r>
          </a:p>
          <a:p>
            <a:pPr marL="339725" indent="-339725">
              <a:lnSpc>
                <a:spcPct val="130000"/>
              </a:lnSpc>
              <a:buClr>
                <a:srgbClr val="990000"/>
              </a:buClr>
              <a:buFont typeface="Wingdings" pitchFamily="2" charset="2"/>
              <a:buChar char="§"/>
            </a:pPr>
            <a:r>
              <a:rPr lang="en-US" sz="2400">
                <a:effectLst>
                  <a:outerShdw blurRad="38100" dist="38100" dir="2700000" algn="tl">
                    <a:srgbClr val="C0C0C0"/>
                  </a:outerShdw>
                </a:effectLst>
              </a:rPr>
              <a:t>Term used to describe Roosevelt’s “progressive</a:t>
            </a:r>
            <a:r>
              <a:rPr lang="en-US" sz="2400" i="1">
                <a:effectLst>
                  <a:outerShdw blurRad="38100" dist="38100" dir="2700000" algn="tl">
                    <a:srgbClr val="C0C0C0"/>
                  </a:outerShdw>
                </a:effectLst>
              </a:rPr>
              <a:t>” </a:t>
            </a:r>
            <a:r>
              <a:rPr lang="en-US" sz="2400">
                <a:effectLst>
                  <a:outerShdw blurRad="38100" dist="38100" dir="2700000" algn="tl">
                    <a:srgbClr val="C0C0C0"/>
                  </a:outerShdw>
                </a:effectLst>
              </a:rPr>
              <a:t>legislation.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 calcmode="lin" valueType="num">
                                      <p:cBhvr>
                                        <p:cTn id="7" dur="1000" fill="hold"/>
                                        <p:tgtEl>
                                          <p:spTgt spid="196610"/>
                                        </p:tgtEl>
                                        <p:attrNameLst>
                                          <p:attrName>ppt_x</p:attrName>
                                        </p:attrNameLst>
                                      </p:cBhvr>
                                      <p:tavLst>
                                        <p:tav tm="0">
                                          <p:val>
                                            <p:strVal val="#ppt_x-.2"/>
                                          </p:val>
                                        </p:tav>
                                        <p:tav tm="100000">
                                          <p:val>
                                            <p:strVal val="#ppt_x"/>
                                          </p:val>
                                        </p:tav>
                                      </p:tavLst>
                                    </p:anim>
                                    <p:anim calcmode="lin" valueType="num">
                                      <p:cBhvr>
                                        <p:cTn id="8" dur="1000" fill="hold"/>
                                        <p:tgtEl>
                                          <p:spTgt spid="1966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661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96611">
                                            <p:txEl>
                                              <p:pRg st="0" end="0"/>
                                            </p:txEl>
                                          </p:spTgt>
                                        </p:tgtEl>
                                        <p:attrNameLst>
                                          <p:attrName>style.visibility</p:attrName>
                                        </p:attrNameLst>
                                      </p:cBhvr>
                                      <p:to>
                                        <p:strVal val="visible"/>
                                      </p:to>
                                    </p:set>
                                    <p:animEffect transition="in" filter="fade">
                                      <p:cBhvr>
                                        <p:cTn id="14" dur="500"/>
                                        <p:tgtEl>
                                          <p:spTgt spid="196611">
                                            <p:txEl>
                                              <p:pRg st="0" end="0"/>
                                            </p:txEl>
                                          </p:spTgt>
                                        </p:tgtEl>
                                      </p:cBhvr>
                                    </p:animEffect>
                                    <p:anim calcmode="lin" valueType="num">
                                      <p:cBhvr>
                                        <p:cTn id="15" dur="500" fill="hold"/>
                                        <p:tgtEl>
                                          <p:spTgt spid="1966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966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96611">
                                            <p:txEl>
                                              <p:pRg st="1" end="1"/>
                                            </p:txEl>
                                          </p:spTgt>
                                        </p:tgtEl>
                                        <p:attrNameLst>
                                          <p:attrName>style.visibility</p:attrName>
                                        </p:attrNameLst>
                                      </p:cBhvr>
                                      <p:to>
                                        <p:strVal val="visible"/>
                                      </p:to>
                                    </p:set>
                                    <p:animEffect transition="in" filter="fade">
                                      <p:cBhvr>
                                        <p:cTn id="21" dur="500"/>
                                        <p:tgtEl>
                                          <p:spTgt spid="196611">
                                            <p:txEl>
                                              <p:pRg st="1" end="1"/>
                                            </p:txEl>
                                          </p:spTgt>
                                        </p:tgtEl>
                                      </p:cBhvr>
                                    </p:animEffect>
                                    <p:anim calcmode="lin" valueType="num">
                                      <p:cBhvr>
                                        <p:cTn id="22" dur="500" fill="hold"/>
                                        <p:tgtEl>
                                          <p:spTgt spid="19661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9661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96611">
                                            <p:txEl>
                                              <p:pRg st="2" end="2"/>
                                            </p:txEl>
                                          </p:spTgt>
                                        </p:tgtEl>
                                        <p:attrNameLst>
                                          <p:attrName>style.visibility</p:attrName>
                                        </p:attrNameLst>
                                      </p:cBhvr>
                                      <p:to>
                                        <p:strVal val="visible"/>
                                      </p:to>
                                    </p:set>
                                    <p:animEffect transition="in" filter="fade">
                                      <p:cBhvr>
                                        <p:cTn id="28" dur="500"/>
                                        <p:tgtEl>
                                          <p:spTgt spid="196611">
                                            <p:txEl>
                                              <p:pRg st="2" end="2"/>
                                            </p:txEl>
                                          </p:spTgt>
                                        </p:tgtEl>
                                      </p:cBhvr>
                                    </p:animEffect>
                                    <p:anim calcmode="lin" valueType="num">
                                      <p:cBhvr>
                                        <p:cTn id="29" dur="500" fill="hold"/>
                                        <p:tgtEl>
                                          <p:spTgt spid="19661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9661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96611">
                                            <p:txEl>
                                              <p:pRg st="3" end="3"/>
                                            </p:txEl>
                                          </p:spTgt>
                                        </p:tgtEl>
                                        <p:attrNameLst>
                                          <p:attrName>style.visibility</p:attrName>
                                        </p:attrNameLst>
                                      </p:cBhvr>
                                      <p:to>
                                        <p:strVal val="visible"/>
                                      </p:to>
                                    </p:set>
                                    <p:animEffect transition="in" filter="fade">
                                      <p:cBhvr>
                                        <p:cTn id="35" dur="500"/>
                                        <p:tgtEl>
                                          <p:spTgt spid="196611">
                                            <p:txEl>
                                              <p:pRg st="3" end="3"/>
                                            </p:txEl>
                                          </p:spTgt>
                                        </p:tgtEl>
                                      </p:cBhvr>
                                    </p:animEffect>
                                    <p:anim calcmode="lin" valueType="num">
                                      <p:cBhvr>
                                        <p:cTn id="36" dur="500" fill="hold"/>
                                        <p:tgtEl>
                                          <p:spTgt spid="19661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9661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96611">
                                            <p:txEl>
                                              <p:pRg st="4" end="4"/>
                                            </p:txEl>
                                          </p:spTgt>
                                        </p:tgtEl>
                                        <p:attrNameLst>
                                          <p:attrName>style.visibility</p:attrName>
                                        </p:attrNameLst>
                                      </p:cBhvr>
                                      <p:to>
                                        <p:strVal val="visible"/>
                                      </p:to>
                                    </p:set>
                                    <p:animEffect transition="in" filter="fade">
                                      <p:cBhvr>
                                        <p:cTn id="42" dur="500"/>
                                        <p:tgtEl>
                                          <p:spTgt spid="196611">
                                            <p:txEl>
                                              <p:pRg st="4" end="4"/>
                                            </p:txEl>
                                          </p:spTgt>
                                        </p:tgtEl>
                                      </p:cBhvr>
                                    </p:animEffect>
                                    <p:anim calcmode="lin" valueType="num">
                                      <p:cBhvr>
                                        <p:cTn id="43" dur="500" fill="hold"/>
                                        <p:tgtEl>
                                          <p:spTgt spid="19661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19661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96611">
                                            <p:txEl>
                                              <p:pRg st="5" end="5"/>
                                            </p:txEl>
                                          </p:spTgt>
                                        </p:tgtEl>
                                        <p:attrNameLst>
                                          <p:attrName>style.visibility</p:attrName>
                                        </p:attrNameLst>
                                      </p:cBhvr>
                                      <p:to>
                                        <p:strVal val="visible"/>
                                      </p:to>
                                    </p:set>
                                    <p:animEffect transition="in" filter="fade">
                                      <p:cBhvr>
                                        <p:cTn id="49" dur="500"/>
                                        <p:tgtEl>
                                          <p:spTgt spid="196611">
                                            <p:txEl>
                                              <p:pRg st="5" end="5"/>
                                            </p:txEl>
                                          </p:spTgt>
                                        </p:tgtEl>
                                      </p:cBhvr>
                                    </p:animEffect>
                                    <p:anim calcmode="lin" valueType="num">
                                      <p:cBhvr>
                                        <p:cTn id="50" dur="500" fill="hold"/>
                                        <p:tgtEl>
                                          <p:spTgt spid="196611">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19661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196611">
                                            <p:txEl>
                                              <p:pRg st="6" end="6"/>
                                            </p:txEl>
                                          </p:spTgt>
                                        </p:tgtEl>
                                        <p:attrNameLst>
                                          <p:attrName>style.visibility</p:attrName>
                                        </p:attrNameLst>
                                      </p:cBhvr>
                                      <p:to>
                                        <p:strVal val="visible"/>
                                      </p:to>
                                    </p:set>
                                    <p:animEffect transition="in" filter="fade">
                                      <p:cBhvr>
                                        <p:cTn id="56" dur="500"/>
                                        <p:tgtEl>
                                          <p:spTgt spid="196611">
                                            <p:txEl>
                                              <p:pRg st="6" end="6"/>
                                            </p:txEl>
                                          </p:spTgt>
                                        </p:tgtEl>
                                      </p:cBhvr>
                                    </p:animEffect>
                                    <p:anim calcmode="lin" valueType="num">
                                      <p:cBhvr>
                                        <p:cTn id="57" dur="500" fill="hold"/>
                                        <p:tgtEl>
                                          <p:spTgt spid="196611">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196611">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pPr algn="ctr"/>
            <a:r>
              <a:rPr lang="en-US" b="1" u="sng">
                <a:solidFill>
                  <a:schemeClr val="tx1"/>
                </a:solidFill>
                <a:effectLst>
                  <a:outerShdw blurRad="38100" dist="38100" dir="2700000" algn="tl">
                    <a:srgbClr val="C0C0C0"/>
                  </a:outerShdw>
                </a:effectLst>
                <a:latin typeface="Perpetua" pitchFamily="18" charset="0"/>
              </a:rPr>
              <a:t>Theodore Roosevelt</a:t>
            </a:r>
          </a:p>
        </p:txBody>
      </p:sp>
      <p:sp>
        <p:nvSpPr>
          <p:cNvPr id="342019" name="Rectangle 3"/>
          <p:cNvSpPr>
            <a:spLocks noGrp="1" noChangeArrowheads="1"/>
          </p:cNvSpPr>
          <p:nvPr>
            <p:ph type="body" idx="1"/>
          </p:nvPr>
        </p:nvSpPr>
        <p:spPr/>
        <p:txBody>
          <a:bodyPr/>
          <a:lstStyle/>
          <a:p>
            <a:pPr>
              <a:buFont typeface="Wingdings" pitchFamily="2" charset="2"/>
              <a:buNone/>
            </a:pPr>
            <a:r>
              <a:rPr lang="en-US" sz="4400" b="1" u="sng">
                <a:solidFill>
                  <a:srgbClr val="990000"/>
                </a:solidFill>
                <a:effectLst>
                  <a:outerShdw blurRad="38100" dist="38100" dir="2700000" algn="tl">
                    <a:srgbClr val="C0C0C0"/>
                  </a:outerShdw>
                </a:effectLst>
              </a:rPr>
              <a:t>26</a:t>
            </a:r>
            <a:r>
              <a:rPr lang="en-US" sz="4400" b="1" u="sng" baseline="30000">
                <a:solidFill>
                  <a:srgbClr val="990000"/>
                </a:solidFill>
                <a:effectLst>
                  <a:outerShdw blurRad="38100" dist="38100" dir="2700000" algn="tl">
                    <a:srgbClr val="C0C0C0"/>
                  </a:outerShdw>
                </a:effectLst>
              </a:rPr>
              <a:t>th</a:t>
            </a:r>
            <a:r>
              <a:rPr lang="en-US" sz="4400" b="1" u="sng">
                <a:solidFill>
                  <a:srgbClr val="990000"/>
                </a:solidFill>
                <a:effectLst>
                  <a:outerShdw blurRad="38100" dist="38100" dir="2700000" algn="tl">
                    <a:srgbClr val="C0C0C0"/>
                  </a:outerShdw>
                </a:effectLst>
              </a:rPr>
              <a:t>  President</a:t>
            </a:r>
            <a:r>
              <a:rPr lang="en-US" sz="4400" b="1">
                <a:solidFill>
                  <a:srgbClr val="FF0000"/>
                </a:solidFill>
                <a:effectLst>
                  <a:outerShdw blurRad="38100" dist="38100" dir="2700000" algn="tl">
                    <a:srgbClr val="C0C0C0"/>
                  </a:outerShdw>
                </a:effectLst>
              </a:rPr>
              <a:t> </a:t>
            </a:r>
          </a:p>
          <a:p>
            <a:pPr>
              <a:buFont typeface="Wingdings" pitchFamily="2" charset="2"/>
              <a:buNone/>
            </a:pPr>
            <a:r>
              <a:rPr lang="en-US" sz="4400" b="1">
                <a:solidFill>
                  <a:srgbClr val="000099"/>
                </a:solidFill>
                <a:effectLst>
                  <a:outerShdw blurRad="38100" dist="38100" dir="2700000" algn="tl">
                    <a:srgbClr val="C0C0C0"/>
                  </a:outerShdw>
                </a:effectLst>
              </a:rPr>
              <a:t>1901 – 1909</a:t>
            </a:r>
          </a:p>
          <a:p>
            <a:pPr>
              <a:buFont typeface="Wingdings" pitchFamily="2" charset="2"/>
              <a:buNone/>
            </a:pPr>
            <a:endParaRPr lang="en-US" sz="1600" b="1">
              <a:solidFill>
                <a:srgbClr val="FF0000"/>
              </a:solidFill>
              <a:effectLst>
                <a:outerShdw blurRad="38100" dist="38100" dir="2700000" algn="tl">
                  <a:srgbClr val="C0C0C0"/>
                </a:outerShdw>
              </a:effectLst>
            </a:endParaRPr>
          </a:p>
          <a:p>
            <a:pPr>
              <a:buFont typeface="Wingdings" pitchFamily="2" charset="2"/>
              <a:buNone/>
            </a:pPr>
            <a:r>
              <a:rPr lang="en-US" b="1" u="sng">
                <a:solidFill>
                  <a:srgbClr val="990000"/>
                </a:solidFill>
                <a:effectLst>
                  <a:outerShdw blurRad="38100" dist="38100" dir="2700000" algn="tl">
                    <a:srgbClr val="C0C0C0"/>
                  </a:outerShdw>
                </a:effectLst>
              </a:rPr>
              <a:t>Party:</a:t>
            </a:r>
            <a:r>
              <a:rPr lang="en-US" b="1">
                <a:solidFill>
                  <a:srgbClr val="FF0000"/>
                </a:solidFill>
                <a:effectLst>
                  <a:outerShdw blurRad="38100" dist="38100" dir="2700000" algn="tl">
                    <a:srgbClr val="C0C0C0"/>
                  </a:outerShdw>
                </a:effectLst>
              </a:rPr>
              <a:t> </a:t>
            </a:r>
            <a:r>
              <a:rPr lang="en-US" b="1">
                <a:solidFill>
                  <a:srgbClr val="000099"/>
                </a:solidFill>
                <a:effectLst>
                  <a:outerShdw blurRad="38100" dist="38100" dir="2700000" algn="tl">
                    <a:srgbClr val="C0C0C0"/>
                  </a:outerShdw>
                </a:effectLst>
              </a:rPr>
              <a:t>Republican</a:t>
            </a:r>
            <a:endParaRPr lang="en-US" sz="800" b="1">
              <a:solidFill>
                <a:srgbClr val="000099"/>
              </a:solidFill>
              <a:effectLst>
                <a:outerShdw blurRad="38100" dist="38100" dir="2700000" algn="tl">
                  <a:srgbClr val="C0C0C0"/>
                </a:outerShdw>
              </a:effectLst>
            </a:endParaRPr>
          </a:p>
          <a:p>
            <a:pPr>
              <a:buFont typeface="Wingdings" pitchFamily="2" charset="2"/>
              <a:buNone/>
            </a:pPr>
            <a:r>
              <a:rPr lang="en-US" b="1" u="sng">
                <a:solidFill>
                  <a:srgbClr val="990000"/>
                </a:solidFill>
                <a:effectLst>
                  <a:outerShdw blurRad="38100" dist="38100" dir="2700000" algn="tl">
                    <a:srgbClr val="C0C0C0"/>
                  </a:outerShdw>
                </a:effectLst>
              </a:rPr>
              <a:t>Home State:</a:t>
            </a:r>
          </a:p>
          <a:p>
            <a:pPr>
              <a:buFont typeface="Wingdings" pitchFamily="2" charset="2"/>
              <a:buNone/>
            </a:pPr>
            <a:r>
              <a:rPr lang="en-US" b="1">
                <a:solidFill>
                  <a:srgbClr val="000099"/>
                </a:solidFill>
                <a:effectLst>
                  <a:outerShdw blurRad="38100" dist="38100" dir="2700000" algn="tl">
                    <a:srgbClr val="C0C0C0"/>
                  </a:outerShdw>
                </a:effectLst>
              </a:rPr>
              <a:t>New York</a:t>
            </a:r>
          </a:p>
          <a:p>
            <a:pPr>
              <a:buFont typeface="Wingdings" pitchFamily="2" charset="2"/>
              <a:buNone/>
            </a:pPr>
            <a:endParaRPr lang="en-US" sz="800" b="1">
              <a:solidFill>
                <a:schemeClr val="folHlink"/>
              </a:solidFill>
              <a:effectLst>
                <a:outerShdw blurRad="38100" dist="38100" dir="2700000" algn="tl">
                  <a:srgbClr val="C0C0C0"/>
                </a:outerShdw>
              </a:effectLst>
            </a:endParaRPr>
          </a:p>
          <a:p>
            <a:pPr>
              <a:buFont typeface="Wingdings" pitchFamily="2" charset="2"/>
              <a:buNone/>
            </a:pPr>
            <a:r>
              <a:rPr lang="en-US" b="1" u="sng">
                <a:solidFill>
                  <a:srgbClr val="990000"/>
                </a:solidFill>
                <a:effectLst>
                  <a:outerShdw blurRad="38100" dist="38100" dir="2700000" algn="tl">
                    <a:srgbClr val="C0C0C0"/>
                  </a:outerShdw>
                </a:effectLst>
              </a:rPr>
              <a:t>Vice President:</a:t>
            </a:r>
            <a:r>
              <a:rPr lang="en-US" sz="2400" b="1">
                <a:solidFill>
                  <a:srgbClr val="FF0000"/>
                </a:solidFill>
                <a:effectLst>
                  <a:outerShdw blurRad="38100" dist="38100" dir="2700000" algn="tl">
                    <a:srgbClr val="C0C0C0"/>
                  </a:outerShdw>
                </a:effectLst>
              </a:rPr>
              <a:t> </a:t>
            </a:r>
          </a:p>
          <a:p>
            <a:pPr>
              <a:buFont typeface="Wingdings" pitchFamily="2" charset="2"/>
              <a:buNone/>
            </a:pPr>
            <a:r>
              <a:rPr lang="en-US" sz="2400" b="1">
                <a:solidFill>
                  <a:srgbClr val="000099"/>
                </a:solidFill>
                <a:effectLst>
                  <a:outerShdw blurRad="38100" dist="38100" dir="2700000" algn="tl">
                    <a:srgbClr val="C0C0C0"/>
                  </a:outerShdw>
                </a:effectLst>
              </a:rPr>
              <a:t>Charles W. Fairbanks</a:t>
            </a:r>
          </a:p>
        </p:txBody>
      </p:sp>
      <p:sp>
        <p:nvSpPr>
          <p:cNvPr id="342020" name="AutoShape 4" descr="ts?t=8818755839043850545"/>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42021" name="AutoShape 5" descr="Andrew Johnson"/>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42022" name="AutoShape 6" descr="ts?t=2706482274039341205"/>
          <p:cNvSpPr>
            <a:spLocks noChangeAspect="1" noChangeArrowheads="1"/>
          </p:cNvSpPr>
          <p:nvPr/>
        </p:nvSpPr>
        <p:spPr bwMode="auto">
          <a:xfrm>
            <a:off x="4419600" y="3276600"/>
            <a:ext cx="304800" cy="304800"/>
          </a:xfrm>
          <a:prstGeom prst="rect">
            <a:avLst/>
          </a:prstGeom>
          <a:noFill/>
        </p:spPr>
        <p:txBody>
          <a:bodyPr/>
          <a:lstStyle/>
          <a:p>
            <a:endParaRPr lang="en-US" b="0">
              <a:latin typeface="Arial" charset="0"/>
            </a:endParaRPr>
          </a:p>
        </p:txBody>
      </p:sp>
      <p:sp>
        <p:nvSpPr>
          <p:cNvPr id="342023" name="AutoShape 7" descr="Theodore Roosevelt"/>
          <p:cNvSpPr>
            <a:spLocks noChangeAspect="1" noChangeArrowheads="1"/>
          </p:cNvSpPr>
          <p:nvPr/>
        </p:nvSpPr>
        <p:spPr bwMode="auto">
          <a:xfrm>
            <a:off x="155575" y="46038"/>
            <a:ext cx="304800" cy="304800"/>
          </a:xfrm>
          <a:prstGeom prst="rect">
            <a:avLst/>
          </a:prstGeom>
          <a:noFill/>
        </p:spPr>
        <p:txBody>
          <a:bodyPr/>
          <a:lstStyle/>
          <a:p>
            <a:endParaRPr lang="en-US"/>
          </a:p>
        </p:txBody>
      </p:sp>
      <p:pic>
        <p:nvPicPr>
          <p:cNvPr id="342026" name="Picture 10" descr="teddy_close"/>
          <p:cNvPicPr>
            <a:picLocks noChangeAspect="1" noChangeArrowheads="1"/>
          </p:cNvPicPr>
          <p:nvPr/>
        </p:nvPicPr>
        <p:blipFill>
          <a:blip r:embed="rId3" cstate="print"/>
          <a:srcRect/>
          <a:stretch>
            <a:fillRect/>
          </a:stretch>
        </p:blipFill>
        <p:spPr bwMode="auto">
          <a:xfrm>
            <a:off x="5029200" y="1905000"/>
            <a:ext cx="3352800" cy="44958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pPr algn="ctr"/>
            <a:r>
              <a:rPr lang="en-US" sz="3800" b="1" u="sng">
                <a:solidFill>
                  <a:schemeClr val="tx1"/>
                </a:solidFill>
                <a:effectLst>
                  <a:outerShdw blurRad="38100" dist="38100" dir="2700000" algn="tl">
                    <a:srgbClr val="C0C0C0"/>
                  </a:outerShdw>
                </a:effectLst>
                <a:latin typeface="Perpetua" pitchFamily="18" charset="0"/>
              </a:rPr>
              <a:t>Theodore Roosevelt</a:t>
            </a:r>
          </a:p>
        </p:txBody>
      </p:sp>
      <p:sp>
        <p:nvSpPr>
          <p:cNvPr id="344067" name="Rectangle 3"/>
          <p:cNvSpPr>
            <a:spLocks noGrp="1" noChangeArrowheads="1"/>
          </p:cNvSpPr>
          <p:nvPr>
            <p:ph type="body" sz="half" idx="1"/>
          </p:nvPr>
        </p:nvSpPr>
        <p:spPr>
          <a:xfrm>
            <a:off x="685800" y="1600200"/>
            <a:ext cx="4876800" cy="4953000"/>
          </a:xfrm>
        </p:spPr>
        <p:txBody>
          <a:bodyPr/>
          <a:lstStyle/>
          <a:p>
            <a:pPr algn="ctr">
              <a:lnSpc>
                <a:spcPct val="140000"/>
              </a:lnSpc>
              <a:buClr>
                <a:schemeClr val="hlink"/>
              </a:buClr>
              <a:buFont typeface="Wingdings" pitchFamily="2" charset="2"/>
              <a:buNone/>
            </a:pPr>
            <a:r>
              <a:rPr lang="en-US" sz="2000" b="1" u="sng">
                <a:effectLst>
                  <a:outerShdw blurRad="38100" dist="38100" dir="2700000" algn="tl">
                    <a:srgbClr val="C0C0C0"/>
                  </a:outerShdw>
                </a:effectLst>
              </a:rPr>
              <a:t>Domestic </a:t>
            </a:r>
          </a:p>
          <a:p>
            <a:pPr>
              <a:lnSpc>
                <a:spcPct val="140000"/>
              </a:lnSpc>
              <a:buClr>
                <a:srgbClr val="990000"/>
              </a:buClr>
              <a:buFont typeface="Wingdings" pitchFamily="2" charset="2"/>
              <a:buChar char="§"/>
            </a:pPr>
            <a:r>
              <a:rPr lang="en-US" sz="2000" b="1">
                <a:solidFill>
                  <a:srgbClr val="990000"/>
                </a:solidFill>
                <a:effectLst>
                  <a:outerShdw blurRad="38100" dist="38100" dir="2700000" algn="tl">
                    <a:srgbClr val="C0C0C0"/>
                  </a:outerShdw>
                </a:effectLst>
              </a:rPr>
              <a:t>Became President following the assassination of William McKinley</a:t>
            </a:r>
          </a:p>
          <a:p>
            <a:pPr>
              <a:lnSpc>
                <a:spcPct val="140000"/>
              </a:lnSpc>
              <a:buClr>
                <a:srgbClr val="990000"/>
              </a:buClr>
              <a:buFont typeface="Wingdings" pitchFamily="2" charset="2"/>
              <a:buChar char="§"/>
            </a:pPr>
            <a:r>
              <a:rPr lang="en-US" sz="2000" b="1">
                <a:solidFill>
                  <a:srgbClr val="990000"/>
                </a:solidFill>
                <a:effectLst>
                  <a:outerShdw blurRad="38100" dist="38100" dir="2700000" algn="tl">
                    <a:srgbClr val="C0C0C0"/>
                  </a:outerShdw>
                </a:effectLst>
              </a:rPr>
              <a:t>Known as a “Trustbuster”</a:t>
            </a:r>
          </a:p>
          <a:p>
            <a:pPr>
              <a:lnSpc>
                <a:spcPct val="140000"/>
              </a:lnSpc>
              <a:buClr>
                <a:srgbClr val="990000"/>
              </a:buClr>
              <a:buFont typeface="Wingdings" pitchFamily="2" charset="2"/>
              <a:buChar char="§"/>
            </a:pPr>
            <a:r>
              <a:rPr lang="en-US" sz="2000" b="1">
                <a:solidFill>
                  <a:srgbClr val="990000"/>
                </a:solidFill>
                <a:effectLst>
                  <a:outerShdw blurRad="38100" dist="38100" dir="2700000" algn="tl">
                    <a:srgbClr val="C0C0C0"/>
                  </a:outerShdw>
                </a:effectLst>
              </a:rPr>
              <a:t>Initiated the building of the Panama Canal</a:t>
            </a:r>
          </a:p>
          <a:p>
            <a:pPr>
              <a:lnSpc>
                <a:spcPct val="140000"/>
              </a:lnSpc>
              <a:buClr>
                <a:srgbClr val="990000"/>
              </a:buClr>
              <a:buFont typeface="Wingdings" pitchFamily="2" charset="2"/>
              <a:buChar char="§"/>
            </a:pPr>
            <a:r>
              <a:rPr lang="en-US" sz="2000" b="1">
                <a:solidFill>
                  <a:srgbClr val="990000"/>
                </a:solidFill>
                <a:effectLst>
                  <a:outerShdw blurRad="38100" dist="38100" dir="2700000" algn="tl">
                    <a:srgbClr val="C0C0C0"/>
                  </a:outerShdw>
                </a:effectLst>
              </a:rPr>
              <a:t>Supported public land conservation</a:t>
            </a:r>
          </a:p>
          <a:p>
            <a:pPr>
              <a:lnSpc>
                <a:spcPct val="140000"/>
              </a:lnSpc>
              <a:buClr>
                <a:srgbClr val="990000"/>
              </a:buClr>
              <a:buFont typeface="Wingdings" pitchFamily="2" charset="2"/>
              <a:buChar char="§"/>
            </a:pPr>
            <a:r>
              <a:rPr lang="en-US" sz="2000" b="1">
                <a:solidFill>
                  <a:srgbClr val="990000"/>
                </a:solidFill>
                <a:effectLst>
                  <a:outerShdw blurRad="38100" dist="38100" dir="2700000" algn="tl">
                    <a:srgbClr val="C0C0C0"/>
                  </a:outerShdw>
                </a:effectLst>
              </a:rPr>
              <a:t>Signed the Pure Food &amp; Drug Act of 1906</a:t>
            </a:r>
          </a:p>
          <a:p>
            <a:pPr>
              <a:lnSpc>
                <a:spcPct val="140000"/>
              </a:lnSpc>
              <a:buClr>
                <a:srgbClr val="990000"/>
              </a:buClr>
              <a:buFont typeface="Wingdings" pitchFamily="2" charset="2"/>
              <a:buChar char="§"/>
            </a:pPr>
            <a:r>
              <a:rPr lang="en-US" sz="2000" b="1">
                <a:solidFill>
                  <a:srgbClr val="990000"/>
                </a:solidFill>
                <a:effectLst>
                  <a:outerShdw blurRad="38100" dist="38100" dir="2700000" algn="tl">
                    <a:srgbClr val="C0C0C0"/>
                  </a:outerShdw>
                </a:effectLst>
              </a:rPr>
              <a:t>Signed the Meat Inspection Act of 1906</a:t>
            </a:r>
          </a:p>
        </p:txBody>
      </p:sp>
      <p:sp>
        <p:nvSpPr>
          <p:cNvPr id="344068" name="Rectangle 4"/>
          <p:cNvSpPr>
            <a:spLocks noGrp="1" noChangeArrowheads="1"/>
          </p:cNvSpPr>
          <p:nvPr>
            <p:ph type="body" sz="half" idx="2"/>
          </p:nvPr>
        </p:nvSpPr>
        <p:spPr>
          <a:xfrm>
            <a:off x="5519738" y="1600200"/>
            <a:ext cx="3167062" cy="4530725"/>
          </a:xfrm>
        </p:spPr>
        <p:txBody>
          <a:bodyPr/>
          <a:lstStyle/>
          <a:p>
            <a:pPr algn="ctr">
              <a:lnSpc>
                <a:spcPct val="150000"/>
              </a:lnSpc>
              <a:buClr>
                <a:srgbClr val="990000"/>
              </a:buClr>
              <a:buFont typeface="Wingdings" pitchFamily="2" charset="2"/>
              <a:buNone/>
            </a:pPr>
            <a:r>
              <a:rPr lang="en-US" sz="2000" b="1" u="sng">
                <a:effectLst>
                  <a:outerShdw blurRad="38100" dist="38100" dir="2700000" algn="tl">
                    <a:srgbClr val="C0C0C0"/>
                  </a:outerShdw>
                </a:effectLst>
              </a:rPr>
              <a:t>Foreign</a:t>
            </a:r>
          </a:p>
          <a:p>
            <a:pPr>
              <a:lnSpc>
                <a:spcPct val="150000"/>
              </a:lnSpc>
              <a:buClr>
                <a:srgbClr val="990000"/>
              </a:buClr>
              <a:buFont typeface="Wingdings" pitchFamily="2" charset="2"/>
              <a:buChar char="§"/>
            </a:pPr>
            <a:r>
              <a:rPr lang="en-US" sz="2000" b="1">
                <a:solidFill>
                  <a:srgbClr val="990000"/>
                </a:solidFill>
                <a:effectLst>
                  <a:outerShdw blurRad="38100" dist="38100" dir="2700000" algn="tl">
                    <a:srgbClr val="C0C0C0"/>
                  </a:outerShdw>
                </a:effectLst>
              </a:rPr>
              <a:t>Supported the use of “Big Stick Diplomacy” as a foreign policy tool in Latin America</a:t>
            </a:r>
          </a:p>
          <a:p>
            <a:pPr>
              <a:lnSpc>
                <a:spcPct val="150000"/>
              </a:lnSpc>
              <a:buClr>
                <a:srgbClr val="990000"/>
              </a:buClr>
              <a:buFont typeface="Wingdings" pitchFamily="2" charset="2"/>
              <a:buChar char="§"/>
            </a:pPr>
            <a:r>
              <a:rPr lang="en-US" sz="2000" b="1">
                <a:solidFill>
                  <a:srgbClr val="990000"/>
                </a:solidFill>
                <a:effectLst>
                  <a:outerShdw blurRad="38100" dist="38100" dir="2700000" algn="tl">
                    <a:srgbClr val="C0C0C0"/>
                  </a:outerShdw>
                </a:effectLst>
              </a:rPr>
              <a:t>Roosevelt Corollary in Latin America</a:t>
            </a:r>
          </a:p>
          <a:p>
            <a:pPr>
              <a:lnSpc>
                <a:spcPct val="80000"/>
              </a:lnSpc>
              <a:buClr>
                <a:schemeClr val="hlink"/>
              </a:buClr>
              <a:buFont typeface="Wingdings" pitchFamily="2" charset="2"/>
              <a:buNone/>
            </a:pPr>
            <a:endParaRPr lang="en-US" sz="2000" b="1" u="sng">
              <a:solidFill>
                <a:srgbClr val="99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198659" name="Rectangle 3"/>
          <p:cNvSpPr>
            <a:spLocks noGrp="1" noChangeArrowheads="1"/>
          </p:cNvSpPr>
          <p:nvPr>
            <p:ph type="body" idx="1"/>
          </p:nvPr>
        </p:nvSpPr>
        <p:spPr>
          <a:xfrm>
            <a:off x="5562600" y="1600200"/>
            <a:ext cx="3352800" cy="4876800"/>
          </a:xfrm>
        </p:spPr>
        <p:txBody>
          <a:bodyPr/>
          <a:lstStyle/>
          <a:p>
            <a:pPr marL="339725" indent="-339725">
              <a:lnSpc>
                <a:spcPct val="130000"/>
              </a:lnSpc>
              <a:buClr>
                <a:schemeClr val="hlink"/>
              </a:buClr>
              <a:buFont typeface="Wingdings" pitchFamily="2" charset="2"/>
              <a:buNone/>
            </a:pPr>
            <a:r>
              <a:rPr lang="en-US" sz="2400" b="1" u="sng">
                <a:solidFill>
                  <a:srgbClr val="000099"/>
                </a:solidFill>
              </a:rPr>
              <a:t>“Trustbusting”</a:t>
            </a:r>
            <a:r>
              <a:rPr lang="en-US" sz="2400" b="1"/>
              <a:t> – </a:t>
            </a:r>
          </a:p>
          <a:p>
            <a:pPr marL="339725" indent="-339725">
              <a:lnSpc>
                <a:spcPct val="130000"/>
              </a:lnSpc>
              <a:buClr>
                <a:srgbClr val="990000"/>
              </a:buClr>
              <a:buFont typeface="Wingdings" pitchFamily="2" charset="2"/>
              <a:buChar char="§"/>
            </a:pPr>
            <a:r>
              <a:rPr lang="en-US" sz="2400">
                <a:effectLst>
                  <a:outerShdw blurRad="38100" dist="38100" dir="2700000" algn="tl">
                    <a:srgbClr val="C0C0C0"/>
                  </a:outerShdw>
                </a:effectLst>
              </a:rPr>
              <a:t>Roosevelt went after “trusts” he felt were harmful to the public and used the Sherman Antitrust Act of 1890 to file forty-four suits (</a:t>
            </a:r>
            <a:r>
              <a:rPr lang="en-US" sz="2400" i="1">
                <a:effectLst>
                  <a:outerShdw blurRad="38100" dist="38100" dir="2700000" algn="tl">
                    <a:srgbClr val="C0C0C0"/>
                  </a:outerShdw>
                </a:effectLst>
              </a:rPr>
              <a:t>e.g.</a:t>
            </a:r>
            <a:r>
              <a:rPr lang="en-US" sz="2400">
                <a:effectLst>
                  <a:outerShdw blurRad="38100" dist="38100" dir="2700000" algn="tl">
                    <a:srgbClr val="C0C0C0"/>
                  </a:outerShdw>
                </a:effectLst>
              </a:rPr>
              <a:t> Northern Securities Company in 1902).</a:t>
            </a:r>
            <a:endParaRPr lang="en-US" sz="2400" b="1">
              <a:effectLst>
                <a:outerShdw blurRad="38100" dist="38100" dir="2700000" algn="tl">
                  <a:srgbClr val="C0C0C0"/>
                </a:outerShdw>
              </a:effectLst>
            </a:endParaRPr>
          </a:p>
          <a:p>
            <a:pPr marL="339725" indent="-339725">
              <a:buClr>
                <a:schemeClr val="hlink"/>
              </a:buClr>
              <a:buFont typeface="Wingdings" pitchFamily="2" charset="2"/>
              <a:buChar char="q"/>
            </a:pPr>
            <a:endParaRPr lang="en-US" sz="2400">
              <a:effectLst>
                <a:outerShdw blurRad="38100" dist="38100" dir="2700000" algn="tl">
                  <a:srgbClr val="C0C0C0"/>
                </a:outerShdw>
              </a:effectLst>
            </a:endParaRPr>
          </a:p>
        </p:txBody>
      </p:sp>
      <p:pic>
        <p:nvPicPr>
          <p:cNvPr id="198669" name="Picture 13" descr="PH2007053102764"/>
          <p:cNvPicPr>
            <a:picLocks noChangeAspect="1" noChangeArrowheads="1"/>
          </p:cNvPicPr>
          <p:nvPr/>
        </p:nvPicPr>
        <p:blipFill>
          <a:blip r:embed="rId3" cstate="print"/>
          <a:srcRect/>
          <a:stretch>
            <a:fillRect/>
          </a:stretch>
        </p:blipFill>
        <p:spPr bwMode="auto">
          <a:xfrm>
            <a:off x="2362200" y="3200400"/>
            <a:ext cx="3276600" cy="3192463"/>
          </a:xfrm>
          <a:prstGeom prst="rect">
            <a:avLst/>
          </a:prstGeom>
          <a:noFill/>
        </p:spPr>
      </p:pic>
      <p:pic>
        <p:nvPicPr>
          <p:cNvPr id="198671" name="Picture 15" descr="roosevelt_hunt"/>
          <p:cNvPicPr>
            <a:picLocks noChangeAspect="1" noChangeArrowheads="1"/>
          </p:cNvPicPr>
          <p:nvPr/>
        </p:nvPicPr>
        <p:blipFill>
          <a:blip r:embed="rId4" cstate="print"/>
          <a:srcRect/>
          <a:stretch>
            <a:fillRect/>
          </a:stretch>
        </p:blipFill>
        <p:spPr bwMode="auto">
          <a:xfrm>
            <a:off x="838200" y="1752600"/>
            <a:ext cx="2352675" cy="25146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98658"/>
                                        </p:tgtEl>
                                        <p:attrNameLst>
                                          <p:attrName>style.visibility</p:attrName>
                                        </p:attrNameLst>
                                      </p:cBhvr>
                                      <p:to>
                                        <p:strVal val="visible"/>
                                      </p:to>
                                    </p:set>
                                    <p:anim calcmode="lin" valueType="num">
                                      <p:cBhvr>
                                        <p:cTn id="7" dur="1000" fill="hold"/>
                                        <p:tgtEl>
                                          <p:spTgt spid="198658"/>
                                        </p:tgtEl>
                                        <p:attrNameLst>
                                          <p:attrName>ppt_x</p:attrName>
                                        </p:attrNameLst>
                                      </p:cBhvr>
                                      <p:tavLst>
                                        <p:tav tm="0">
                                          <p:val>
                                            <p:strVal val="#ppt_x-.2"/>
                                          </p:val>
                                        </p:tav>
                                        <p:tav tm="100000">
                                          <p:val>
                                            <p:strVal val="#ppt_x"/>
                                          </p:val>
                                        </p:tav>
                                      </p:tavLst>
                                    </p:anim>
                                    <p:anim calcmode="lin" valueType="num">
                                      <p:cBhvr>
                                        <p:cTn id="8" dur="1000" fill="hold"/>
                                        <p:tgtEl>
                                          <p:spTgt spid="1986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865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98659">
                                            <p:txEl>
                                              <p:pRg st="0" end="0"/>
                                            </p:txEl>
                                          </p:spTgt>
                                        </p:tgtEl>
                                        <p:attrNameLst>
                                          <p:attrName>style.visibility</p:attrName>
                                        </p:attrNameLst>
                                      </p:cBhvr>
                                      <p:to>
                                        <p:strVal val="visible"/>
                                      </p:to>
                                    </p:set>
                                    <p:animEffect transition="in" filter="fade">
                                      <p:cBhvr>
                                        <p:cTn id="14" dur="500"/>
                                        <p:tgtEl>
                                          <p:spTgt spid="198659">
                                            <p:txEl>
                                              <p:pRg st="0" end="0"/>
                                            </p:txEl>
                                          </p:spTgt>
                                        </p:tgtEl>
                                      </p:cBhvr>
                                    </p:animEffect>
                                    <p:anim calcmode="lin" valueType="num">
                                      <p:cBhvr>
                                        <p:cTn id="15" dur="500" fill="hold"/>
                                        <p:tgtEl>
                                          <p:spTgt spid="19865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9865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98659">
                                            <p:txEl>
                                              <p:pRg st="1" end="1"/>
                                            </p:txEl>
                                          </p:spTgt>
                                        </p:tgtEl>
                                        <p:attrNameLst>
                                          <p:attrName>style.visibility</p:attrName>
                                        </p:attrNameLst>
                                      </p:cBhvr>
                                      <p:to>
                                        <p:strVal val="visible"/>
                                      </p:to>
                                    </p:set>
                                    <p:animEffect transition="in" filter="fade">
                                      <p:cBhvr>
                                        <p:cTn id="21" dur="500"/>
                                        <p:tgtEl>
                                          <p:spTgt spid="198659">
                                            <p:txEl>
                                              <p:pRg st="1" end="1"/>
                                            </p:txEl>
                                          </p:spTgt>
                                        </p:tgtEl>
                                      </p:cBhvr>
                                    </p:animEffect>
                                    <p:anim calcmode="lin" valueType="num">
                                      <p:cBhvr>
                                        <p:cTn id="22" dur="500" fill="hold"/>
                                        <p:tgtEl>
                                          <p:spTgt spid="19865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98659">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p:bldP spid="198659"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marL="280988" indent="-280988"/>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270339" name="Rectangle 3"/>
          <p:cNvSpPr>
            <a:spLocks noGrp="1" noChangeArrowheads="1"/>
          </p:cNvSpPr>
          <p:nvPr>
            <p:ph type="body" idx="1"/>
          </p:nvPr>
        </p:nvSpPr>
        <p:spPr>
          <a:xfrm>
            <a:off x="914400" y="1600200"/>
            <a:ext cx="7772400" cy="4953000"/>
          </a:xfrm>
        </p:spPr>
        <p:txBody>
          <a:bodyPr/>
          <a:lstStyle/>
          <a:p>
            <a:pPr marL="339725" indent="-339725">
              <a:lnSpc>
                <a:spcPct val="130000"/>
              </a:lnSpc>
              <a:buClr>
                <a:schemeClr val="hlink"/>
              </a:buClr>
              <a:buFont typeface="Wingdings" pitchFamily="2" charset="2"/>
              <a:buNone/>
            </a:pPr>
            <a:r>
              <a:rPr lang="en-US" sz="2400" b="1" u="sng">
                <a:solidFill>
                  <a:srgbClr val="000099"/>
                </a:solidFill>
              </a:rPr>
              <a:t>Coal Strike</a:t>
            </a:r>
            <a:r>
              <a:rPr lang="en-US" sz="2400" b="1"/>
              <a:t> – </a:t>
            </a:r>
          </a:p>
          <a:p>
            <a:pPr marL="339725" indent="-339725">
              <a:lnSpc>
                <a:spcPct val="130000"/>
              </a:lnSpc>
              <a:buClr>
                <a:srgbClr val="990000"/>
              </a:buClr>
              <a:buFont typeface="Wingdings" pitchFamily="2" charset="2"/>
              <a:buChar char="§"/>
            </a:pPr>
            <a:r>
              <a:rPr lang="en-US" sz="2400">
                <a:effectLst>
                  <a:outerShdw blurRad="38100" dist="38100" dir="2700000" algn="tl">
                    <a:srgbClr val="C0C0C0"/>
                  </a:outerShdw>
                </a:effectLst>
              </a:rPr>
              <a:t>Roosevelt brought the miners and the coal companies together (1902) and used “</a:t>
            </a:r>
            <a:r>
              <a:rPr lang="en-US" sz="2400" i="1">
                <a:effectLst>
                  <a:outerShdw blurRad="38100" dist="38100" dir="2700000" algn="tl">
                    <a:srgbClr val="C0C0C0"/>
                  </a:outerShdw>
                </a:effectLst>
              </a:rPr>
              <a:t>collective bargaining</a:t>
            </a:r>
            <a:r>
              <a:rPr lang="en-US" sz="2400">
                <a:effectLst>
                  <a:outerShdw blurRad="38100" dist="38100" dir="2700000" algn="tl">
                    <a:srgbClr val="C0C0C0"/>
                  </a:outerShdw>
                </a:effectLst>
              </a:rPr>
              <a:t>” to get both sides to compromise.</a:t>
            </a:r>
          </a:p>
          <a:p>
            <a:pPr marL="339725" indent="-339725">
              <a:lnSpc>
                <a:spcPct val="130000"/>
              </a:lnSpc>
              <a:buClr>
                <a:srgbClr val="990000"/>
              </a:buClr>
              <a:buFont typeface="Wingdings" pitchFamily="2" charset="2"/>
              <a:buChar char="§"/>
            </a:pPr>
            <a:r>
              <a:rPr lang="en-US" sz="2400">
                <a:effectLst>
                  <a:outerShdw blurRad="38100" dist="38100" dir="2700000" algn="tl">
                    <a:srgbClr val="C0C0C0"/>
                  </a:outerShdw>
                </a:effectLst>
              </a:rPr>
              <a:t>Roosevelt’s actions demonstrated the use of federal power to resolve issues with the public in mind.</a:t>
            </a:r>
          </a:p>
          <a:p>
            <a:pPr marL="339725" indent="-339725">
              <a:lnSpc>
                <a:spcPct val="130000"/>
              </a:lnSpc>
              <a:buClr>
                <a:schemeClr val="hlink"/>
              </a:buClr>
              <a:buFont typeface="Wingdings" pitchFamily="2" charset="2"/>
              <a:buNone/>
            </a:pPr>
            <a:r>
              <a:rPr lang="en-US" sz="2400" b="1" u="sng">
                <a:solidFill>
                  <a:srgbClr val="000099"/>
                </a:solidFill>
              </a:rPr>
              <a:t>Railroad Regulation</a:t>
            </a:r>
            <a:r>
              <a:rPr lang="en-US" sz="2400" b="1"/>
              <a:t> –</a:t>
            </a:r>
            <a:r>
              <a:rPr lang="en-US" sz="2400"/>
              <a:t> </a:t>
            </a:r>
          </a:p>
          <a:p>
            <a:pPr marL="339725" indent="-339725">
              <a:lnSpc>
                <a:spcPct val="130000"/>
              </a:lnSpc>
              <a:buClr>
                <a:srgbClr val="990000"/>
              </a:buClr>
              <a:buFont typeface="Wingdings" pitchFamily="2" charset="2"/>
              <a:buChar char="§"/>
            </a:pPr>
            <a:r>
              <a:rPr lang="en-US" sz="2400">
                <a:effectLst>
                  <a:outerShdw blurRad="38100" dist="38100" dir="2700000" algn="tl">
                    <a:srgbClr val="C0C0C0"/>
                  </a:outerShdw>
                </a:effectLst>
              </a:rPr>
              <a:t>Roosevelt pushed for passage of the Hepburn Act of 1906 which enabled the ICC to regulate rail rates.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0338"/>
                                        </p:tgtEl>
                                        <p:attrNameLst>
                                          <p:attrName>style.visibility</p:attrName>
                                        </p:attrNameLst>
                                      </p:cBhvr>
                                      <p:to>
                                        <p:strVal val="visible"/>
                                      </p:to>
                                    </p:set>
                                    <p:anim calcmode="lin" valueType="num">
                                      <p:cBhvr>
                                        <p:cTn id="7" dur="1000" fill="hold"/>
                                        <p:tgtEl>
                                          <p:spTgt spid="270338"/>
                                        </p:tgtEl>
                                        <p:attrNameLst>
                                          <p:attrName>ppt_x</p:attrName>
                                        </p:attrNameLst>
                                      </p:cBhvr>
                                      <p:tavLst>
                                        <p:tav tm="0">
                                          <p:val>
                                            <p:strVal val="#ppt_x-.2"/>
                                          </p:val>
                                        </p:tav>
                                        <p:tav tm="100000">
                                          <p:val>
                                            <p:strVal val="#ppt_x"/>
                                          </p:val>
                                        </p:tav>
                                      </p:tavLst>
                                    </p:anim>
                                    <p:anim calcmode="lin" valueType="num">
                                      <p:cBhvr>
                                        <p:cTn id="8" dur="1000" fill="hold"/>
                                        <p:tgtEl>
                                          <p:spTgt spid="2703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033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70339">
                                            <p:txEl>
                                              <p:pRg st="0" end="0"/>
                                            </p:txEl>
                                          </p:spTgt>
                                        </p:tgtEl>
                                        <p:attrNameLst>
                                          <p:attrName>style.visibility</p:attrName>
                                        </p:attrNameLst>
                                      </p:cBhvr>
                                      <p:to>
                                        <p:strVal val="visible"/>
                                      </p:to>
                                    </p:set>
                                    <p:animEffect transition="in" filter="fade">
                                      <p:cBhvr>
                                        <p:cTn id="14" dur="500"/>
                                        <p:tgtEl>
                                          <p:spTgt spid="270339">
                                            <p:txEl>
                                              <p:pRg st="0" end="0"/>
                                            </p:txEl>
                                          </p:spTgt>
                                        </p:tgtEl>
                                      </p:cBhvr>
                                    </p:animEffect>
                                    <p:anim calcmode="lin" valueType="num">
                                      <p:cBhvr>
                                        <p:cTn id="15" dur="500" fill="hold"/>
                                        <p:tgtEl>
                                          <p:spTgt spid="27033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7033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70339">
                                            <p:txEl>
                                              <p:pRg st="1" end="1"/>
                                            </p:txEl>
                                          </p:spTgt>
                                        </p:tgtEl>
                                        <p:attrNameLst>
                                          <p:attrName>style.visibility</p:attrName>
                                        </p:attrNameLst>
                                      </p:cBhvr>
                                      <p:to>
                                        <p:strVal val="visible"/>
                                      </p:to>
                                    </p:set>
                                    <p:animEffect transition="in" filter="fade">
                                      <p:cBhvr>
                                        <p:cTn id="21" dur="500"/>
                                        <p:tgtEl>
                                          <p:spTgt spid="270339">
                                            <p:txEl>
                                              <p:pRg st="1" end="1"/>
                                            </p:txEl>
                                          </p:spTgt>
                                        </p:tgtEl>
                                      </p:cBhvr>
                                    </p:animEffect>
                                    <p:anim calcmode="lin" valueType="num">
                                      <p:cBhvr>
                                        <p:cTn id="22" dur="500" fill="hold"/>
                                        <p:tgtEl>
                                          <p:spTgt spid="27033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7033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70339">
                                            <p:txEl>
                                              <p:pRg st="2" end="2"/>
                                            </p:txEl>
                                          </p:spTgt>
                                        </p:tgtEl>
                                        <p:attrNameLst>
                                          <p:attrName>style.visibility</p:attrName>
                                        </p:attrNameLst>
                                      </p:cBhvr>
                                      <p:to>
                                        <p:strVal val="visible"/>
                                      </p:to>
                                    </p:set>
                                    <p:animEffect transition="in" filter="fade">
                                      <p:cBhvr>
                                        <p:cTn id="28" dur="500"/>
                                        <p:tgtEl>
                                          <p:spTgt spid="270339">
                                            <p:txEl>
                                              <p:pRg st="2" end="2"/>
                                            </p:txEl>
                                          </p:spTgt>
                                        </p:tgtEl>
                                      </p:cBhvr>
                                    </p:animEffect>
                                    <p:anim calcmode="lin" valueType="num">
                                      <p:cBhvr>
                                        <p:cTn id="29" dur="500" fill="hold"/>
                                        <p:tgtEl>
                                          <p:spTgt spid="27033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7033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70339">
                                            <p:txEl>
                                              <p:pRg st="3" end="3"/>
                                            </p:txEl>
                                          </p:spTgt>
                                        </p:tgtEl>
                                        <p:attrNameLst>
                                          <p:attrName>style.visibility</p:attrName>
                                        </p:attrNameLst>
                                      </p:cBhvr>
                                      <p:to>
                                        <p:strVal val="visible"/>
                                      </p:to>
                                    </p:set>
                                    <p:animEffect transition="in" filter="fade">
                                      <p:cBhvr>
                                        <p:cTn id="35" dur="500"/>
                                        <p:tgtEl>
                                          <p:spTgt spid="270339">
                                            <p:txEl>
                                              <p:pRg st="3" end="3"/>
                                            </p:txEl>
                                          </p:spTgt>
                                        </p:tgtEl>
                                      </p:cBhvr>
                                    </p:animEffect>
                                    <p:anim calcmode="lin" valueType="num">
                                      <p:cBhvr>
                                        <p:cTn id="36" dur="500" fill="hold"/>
                                        <p:tgtEl>
                                          <p:spTgt spid="27033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7033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70339">
                                            <p:txEl>
                                              <p:pRg st="4" end="4"/>
                                            </p:txEl>
                                          </p:spTgt>
                                        </p:tgtEl>
                                        <p:attrNameLst>
                                          <p:attrName>style.visibility</p:attrName>
                                        </p:attrNameLst>
                                      </p:cBhvr>
                                      <p:to>
                                        <p:strVal val="visible"/>
                                      </p:to>
                                    </p:set>
                                    <p:animEffect transition="in" filter="fade">
                                      <p:cBhvr>
                                        <p:cTn id="42" dur="500"/>
                                        <p:tgtEl>
                                          <p:spTgt spid="270339">
                                            <p:txEl>
                                              <p:pRg st="4" end="4"/>
                                            </p:txEl>
                                          </p:spTgt>
                                        </p:tgtEl>
                                      </p:cBhvr>
                                    </p:animEffect>
                                    <p:anim calcmode="lin" valueType="num">
                                      <p:cBhvr>
                                        <p:cTn id="43" dur="500" fill="hold"/>
                                        <p:tgtEl>
                                          <p:spTgt spid="27033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7033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8" grpId="0"/>
      <p:bldP spid="270339"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marL="339725" indent="-339725">
              <a:lnSpc>
                <a:spcPct val="120000"/>
              </a:lnSpc>
            </a:pPr>
            <a:r>
              <a:rPr lang="en-US" sz="2300" b="1">
                <a:solidFill>
                  <a:srgbClr val="006600"/>
                </a:solidFill>
                <a:effectLst>
                  <a:outerShdw blurRad="38100" dist="38100" dir="2700000" algn="tl">
                    <a:srgbClr val="C0C0C0"/>
                  </a:outerShdw>
                </a:effectLst>
                <a:latin typeface="Perpetua" pitchFamily="18" charset="0"/>
              </a:rPr>
              <a:t>a.	</a:t>
            </a:r>
            <a:r>
              <a:rPr lang="en-US" sz="2300" b="1" u="sng">
                <a:solidFill>
                  <a:srgbClr val="006600"/>
                </a:solidFill>
                <a:effectLst>
                  <a:outerShdw blurRad="38100" dist="38100" dir="2700000" algn="tl">
                    <a:srgbClr val="C0C0C0"/>
                  </a:outerShdw>
                </a:effectLst>
                <a:latin typeface="Perpetua" pitchFamily="18" charset="0"/>
              </a:rPr>
              <a:t>Explain</a:t>
            </a:r>
            <a:r>
              <a:rPr lang="en-US" sz="2300" b="1">
                <a:solidFill>
                  <a:srgbClr val="006600"/>
                </a:solidFill>
                <a:effectLst>
                  <a:outerShdw blurRad="38100" dist="38100" dir="2700000" algn="tl">
                    <a:srgbClr val="C0C0C0"/>
                  </a:outerShdw>
                </a:effectLst>
                <a:latin typeface="Perpetua" pitchFamily="18" charset="0"/>
              </a:rPr>
              <a:t> Upton Sinclair’s </a:t>
            </a:r>
            <a:r>
              <a:rPr lang="en-US" sz="2300" b="1" i="1">
                <a:solidFill>
                  <a:srgbClr val="006600"/>
                </a:solidFill>
                <a:effectLst>
                  <a:outerShdw blurRad="38100" dist="38100" dir="2700000" algn="tl">
                    <a:srgbClr val="C0C0C0"/>
                  </a:outerShdw>
                </a:effectLst>
                <a:latin typeface="Perpetua" pitchFamily="18" charset="0"/>
              </a:rPr>
              <a:t>The Jungle</a:t>
            </a:r>
            <a:r>
              <a:rPr lang="en-US" sz="2300" b="1">
                <a:solidFill>
                  <a:srgbClr val="006600"/>
                </a:solidFill>
                <a:effectLst>
                  <a:outerShdw blurRad="38100" dist="38100" dir="2700000" algn="tl">
                    <a:srgbClr val="C0C0C0"/>
                  </a:outerShdw>
                </a:effectLst>
                <a:latin typeface="Perpetua" pitchFamily="18" charset="0"/>
              </a:rPr>
              <a:t> and federal oversight of the meat packing industry.</a:t>
            </a:r>
          </a:p>
        </p:txBody>
      </p:sp>
      <p:sp>
        <p:nvSpPr>
          <p:cNvPr id="200707" name="Rectangle 3"/>
          <p:cNvSpPr>
            <a:spLocks noGrp="1" noChangeArrowheads="1"/>
          </p:cNvSpPr>
          <p:nvPr>
            <p:ph type="body" idx="1"/>
          </p:nvPr>
        </p:nvSpPr>
        <p:spPr>
          <a:xfrm>
            <a:off x="914400" y="1600200"/>
            <a:ext cx="7772400" cy="4953000"/>
          </a:xfrm>
        </p:spPr>
        <p:txBody>
          <a:bodyPr/>
          <a:lstStyle/>
          <a:p>
            <a:pPr marL="339725" indent="-339725">
              <a:lnSpc>
                <a:spcPct val="110000"/>
              </a:lnSpc>
              <a:buClr>
                <a:schemeClr val="hlink"/>
              </a:buClr>
              <a:buFont typeface="Wingdings" pitchFamily="2" charset="2"/>
              <a:buNone/>
            </a:pPr>
            <a:r>
              <a:rPr lang="en-US" sz="2400" b="1" u="sng">
                <a:solidFill>
                  <a:srgbClr val="000099"/>
                </a:solidFill>
              </a:rPr>
              <a:t>“Muckrakers”</a:t>
            </a:r>
            <a:r>
              <a:rPr lang="en-US" sz="2400" b="1"/>
              <a:t> – </a:t>
            </a:r>
          </a:p>
          <a:p>
            <a:pPr marL="339725" indent="-339725">
              <a:lnSpc>
                <a:spcPct val="110000"/>
              </a:lnSpc>
              <a:buClr>
                <a:srgbClr val="990000"/>
              </a:buClr>
              <a:buFont typeface="Wingdings" pitchFamily="2" charset="2"/>
              <a:buChar char="§"/>
            </a:pPr>
            <a:r>
              <a:rPr lang="en-US" sz="2400"/>
              <a:t>Writers and reporters who exposed corruption in business and government; Phrase was coined by Roosevelt.</a:t>
            </a:r>
          </a:p>
          <a:p>
            <a:pPr marL="339725" indent="-339725">
              <a:lnSpc>
                <a:spcPct val="110000"/>
              </a:lnSpc>
              <a:buClr>
                <a:schemeClr val="hlink"/>
              </a:buClr>
              <a:buFont typeface="Wingdings" pitchFamily="2" charset="2"/>
              <a:buNone/>
            </a:pPr>
            <a:r>
              <a:rPr lang="en-US" sz="2400" b="1" u="sng">
                <a:solidFill>
                  <a:srgbClr val="000099"/>
                </a:solidFill>
              </a:rPr>
              <a:t>Upton Sinclair</a:t>
            </a:r>
            <a:r>
              <a:rPr lang="en-US" sz="2400" b="1"/>
              <a:t> – </a:t>
            </a:r>
          </a:p>
          <a:p>
            <a:pPr marL="339725" indent="-339725">
              <a:lnSpc>
                <a:spcPct val="110000"/>
              </a:lnSpc>
              <a:buClr>
                <a:srgbClr val="990000"/>
              </a:buClr>
              <a:buFont typeface="Wingdings" pitchFamily="2" charset="2"/>
              <a:buChar char="§"/>
            </a:pPr>
            <a:r>
              <a:rPr lang="en-US" sz="2400"/>
              <a:t>Muckraking journalist who exposed the meat packing industry for exploiting the “human condition.”</a:t>
            </a:r>
          </a:p>
          <a:p>
            <a:pPr marL="339725" indent="-339725">
              <a:lnSpc>
                <a:spcPct val="110000"/>
              </a:lnSpc>
              <a:buClr>
                <a:schemeClr val="hlink"/>
              </a:buClr>
              <a:buFont typeface="Wingdings" pitchFamily="2" charset="2"/>
              <a:buNone/>
            </a:pPr>
            <a:r>
              <a:rPr lang="en-US" sz="2400" b="1" u="sng">
                <a:solidFill>
                  <a:srgbClr val="000099"/>
                </a:solidFill>
              </a:rPr>
              <a:t>“</a:t>
            </a:r>
            <a:r>
              <a:rPr lang="en-US" sz="2400" b="1" i="1" u="sng">
                <a:solidFill>
                  <a:srgbClr val="000099"/>
                </a:solidFill>
              </a:rPr>
              <a:t>The Jungle</a:t>
            </a:r>
            <a:r>
              <a:rPr lang="en-US" sz="2400" b="1" u="sng">
                <a:solidFill>
                  <a:srgbClr val="000099"/>
                </a:solidFill>
              </a:rPr>
              <a:t>” (1906)</a:t>
            </a:r>
            <a:r>
              <a:rPr lang="en-US" sz="2400" b="1"/>
              <a:t> – </a:t>
            </a:r>
          </a:p>
          <a:p>
            <a:pPr marL="339725" indent="-339725">
              <a:lnSpc>
                <a:spcPct val="110000"/>
              </a:lnSpc>
              <a:buClr>
                <a:srgbClr val="990000"/>
              </a:buClr>
              <a:buFont typeface="Wingdings" pitchFamily="2" charset="2"/>
              <a:buChar char="§"/>
            </a:pPr>
            <a:r>
              <a:rPr lang="en-US" sz="2400"/>
              <a:t>Novel which exposed the human condition of workers in Chicago’s meat packing industry.</a:t>
            </a:r>
          </a:p>
          <a:p>
            <a:pPr marL="339725" indent="-339725">
              <a:lnSpc>
                <a:spcPct val="110000"/>
              </a:lnSpc>
              <a:buClr>
                <a:srgbClr val="990000"/>
              </a:buClr>
              <a:buFont typeface="Wingdings" pitchFamily="2" charset="2"/>
              <a:buChar char="§"/>
            </a:pPr>
            <a:r>
              <a:rPr lang="en-US" sz="2400"/>
              <a:t>Read by Roosevelt who immediately began investigations which led to laws protecting the public.</a:t>
            </a:r>
            <a:endParaRPr lang="en-US" sz="2400">
              <a:latin typeface="High Tower Tex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0706"/>
                                        </p:tgtEl>
                                        <p:attrNameLst>
                                          <p:attrName>style.visibility</p:attrName>
                                        </p:attrNameLst>
                                      </p:cBhvr>
                                      <p:to>
                                        <p:strVal val="visible"/>
                                      </p:to>
                                    </p:set>
                                    <p:anim calcmode="lin" valueType="num">
                                      <p:cBhvr>
                                        <p:cTn id="7" dur="1000" fill="hold"/>
                                        <p:tgtEl>
                                          <p:spTgt spid="200706"/>
                                        </p:tgtEl>
                                        <p:attrNameLst>
                                          <p:attrName>ppt_x</p:attrName>
                                        </p:attrNameLst>
                                      </p:cBhvr>
                                      <p:tavLst>
                                        <p:tav tm="0">
                                          <p:val>
                                            <p:strVal val="#ppt_x-.2"/>
                                          </p:val>
                                        </p:tav>
                                        <p:tav tm="100000">
                                          <p:val>
                                            <p:strVal val="#ppt_x"/>
                                          </p:val>
                                        </p:tav>
                                      </p:tavLst>
                                    </p:anim>
                                    <p:anim calcmode="lin" valueType="num">
                                      <p:cBhvr>
                                        <p:cTn id="8" dur="1000" fill="hold"/>
                                        <p:tgtEl>
                                          <p:spTgt spid="2007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070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00707">
                                            <p:txEl>
                                              <p:pRg st="0" end="0"/>
                                            </p:txEl>
                                          </p:spTgt>
                                        </p:tgtEl>
                                        <p:attrNameLst>
                                          <p:attrName>style.visibility</p:attrName>
                                        </p:attrNameLst>
                                      </p:cBhvr>
                                      <p:to>
                                        <p:strVal val="visible"/>
                                      </p:to>
                                    </p:set>
                                    <p:animEffect transition="in" filter="fade">
                                      <p:cBhvr>
                                        <p:cTn id="14" dur="500"/>
                                        <p:tgtEl>
                                          <p:spTgt spid="200707">
                                            <p:txEl>
                                              <p:pRg st="0" end="0"/>
                                            </p:txEl>
                                          </p:spTgt>
                                        </p:tgtEl>
                                      </p:cBhvr>
                                    </p:animEffect>
                                    <p:anim calcmode="lin" valueType="num">
                                      <p:cBhvr>
                                        <p:cTn id="15" dur="500" fill="hold"/>
                                        <p:tgtEl>
                                          <p:spTgt spid="20070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07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00707">
                                            <p:txEl>
                                              <p:pRg st="1" end="1"/>
                                            </p:txEl>
                                          </p:spTgt>
                                        </p:tgtEl>
                                        <p:attrNameLst>
                                          <p:attrName>style.visibility</p:attrName>
                                        </p:attrNameLst>
                                      </p:cBhvr>
                                      <p:to>
                                        <p:strVal val="visible"/>
                                      </p:to>
                                    </p:set>
                                    <p:animEffect transition="in" filter="fade">
                                      <p:cBhvr>
                                        <p:cTn id="21" dur="500"/>
                                        <p:tgtEl>
                                          <p:spTgt spid="200707">
                                            <p:txEl>
                                              <p:pRg st="1" end="1"/>
                                            </p:txEl>
                                          </p:spTgt>
                                        </p:tgtEl>
                                      </p:cBhvr>
                                    </p:animEffect>
                                    <p:anim calcmode="lin" valueType="num">
                                      <p:cBhvr>
                                        <p:cTn id="22" dur="500" fill="hold"/>
                                        <p:tgtEl>
                                          <p:spTgt spid="20070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0070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00707">
                                            <p:txEl>
                                              <p:pRg st="2" end="2"/>
                                            </p:txEl>
                                          </p:spTgt>
                                        </p:tgtEl>
                                        <p:attrNameLst>
                                          <p:attrName>style.visibility</p:attrName>
                                        </p:attrNameLst>
                                      </p:cBhvr>
                                      <p:to>
                                        <p:strVal val="visible"/>
                                      </p:to>
                                    </p:set>
                                    <p:animEffect transition="in" filter="fade">
                                      <p:cBhvr>
                                        <p:cTn id="28" dur="500"/>
                                        <p:tgtEl>
                                          <p:spTgt spid="200707">
                                            <p:txEl>
                                              <p:pRg st="2" end="2"/>
                                            </p:txEl>
                                          </p:spTgt>
                                        </p:tgtEl>
                                      </p:cBhvr>
                                    </p:animEffect>
                                    <p:anim calcmode="lin" valueType="num">
                                      <p:cBhvr>
                                        <p:cTn id="29" dur="500" fill="hold"/>
                                        <p:tgtEl>
                                          <p:spTgt spid="20070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0070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00707">
                                            <p:txEl>
                                              <p:pRg st="3" end="3"/>
                                            </p:txEl>
                                          </p:spTgt>
                                        </p:tgtEl>
                                        <p:attrNameLst>
                                          <p:attrName>style.visibility</p:attrName>
                                        </p:attrNameLst>
                                      </p:cBhvr>
                                      <p:to>
                                        <p:strVal val="visible"/>
                                      </p:to>
                                    </p:set>
                                    <p:animEffect transition="in" filter="fade">
                                      <p:cBhvr>
                                        <p:cTn id="35" dur="500"/>
                                        <p:tgtEl>
                                          <p:spTgt spid="200707">
                                            <p:txEl>
                                              <p:pRg st="3" end="3"/>
                                            </p:txEl>
                                          </p:spTgt>
                                        </p:tgtEl>
                                      </p:cBhvr>
                                    </p:animEffect>
                                    <p:anim calcmode="lin" valueType="num">
                                      <p:cBhvr>
                                        <p:cTn id="36" dur="500" fill="hold"/>
                                        <p:tgtEl>
                                          <p:spTgt spid="20070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0070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00707">
                                            <p:txEl>
                                              <p:pRg st="4" end="4"/>
                                            </p:txEl>
                                          </p:spTgt>
                                        </p:tgtEl>
                                        <p:attrNameLst>
                                          <p:attrName>style.visibility</p:attrName>
                                        </p:attrNameLst>
                                      </p:cBhvr>
                                      <p:to>
                                        <p:strVal val="visible"/>
                                      </p:to>
                                    </p:set>
                                    <p:animEffect transition="in" filter="fade">
                                      <p:cBhvr>
                                        <p:cTn id="42" dur="500"/>
                                        <p:tgtEl>
                                          <p:spTgt spid="200707">
                                            <p:txEl>
                                              <p:pRg st="4" end="4"/>
                                            </p:txEl>
                                          </p:spTgt>
                                        </p:tgtEl>
                                      </p:cBhvr>
                                    </p:animEffect>
                                    <p:anim calcmode="lin" valueType="num">
                                      <p:cBhvr>
                                        <p:cTn id="43" dur="500" fill="hold"/>
                                        <p:tgtEl>
                                          <p:spTgt spid="200707">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00707">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00707">
                                            <p:txEl>
                                              <p:pRg st="5" end="5"/>
                                            </p:txEl>
                                          </p:spTgt>
                                        </p:tgtEl>
                                        <p:attrNameLst>
                                          <p:attrName>style.visibility</p:attrName>
                                        </p:attrNameLst>
                                      </p:cBhvr>
                                      <p:to>
                                        <p:strVal val="visible"/>
                                      </p:to>
                                    </p:set>
                                    <p:animEffect transition="in" filter="fade">
                                      <p:cBhvr>
                                        <p:cTn id="49" dur="500"/>
                                        <p:tgtEl>
                                          <p:spTgt spid="200707">
                                            <p:txEl>
                                              <p:pRg st="5" end="5"/>
                                            </p:txEl>
                                          </p:spTgt>
                                        </p:tgtEl>
                                      </p:cBhvr>
                                    </p:animEffect>
                                    <p:anim calcmode="lin" valueType="num">
                                      <p:cBhvr>
                                        <p:cTn id="50" dur="500" fill="hold"/>
                                        <p:tgtEl>
                                          <p:spTgt spid="200707">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200707">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200707">
                                            <p:txEl>
                                              <p:pRg st="6" end="6"/>
                                            </p:txEl>
                                          </p:spTgt>
                                        </p:tgtEl>
                                        <p:attrNameLst>
                                          <p:attrName>style.visibility</p:attrName>
                                        </p:attrNameLst>
                                      </p:cBhvr>
                                      <p:to>
                                        <p:strVal val="visible"/>
                                      </p:to>
                                    </p:set>
                                    <p:animEffect transition="in" filter="fade">
                                      <p:cBhvr>
                                        <p:cTn id="56" dur="500"/>
                                        <p:tgtEl>
                                          <p:spTgt spid="200707">
                                            <p:txEl>
                                              <p:pRg st="6" end="6"/>
                                            </p:txEl>
                                          </p:spTgt>
                                        </p:tgtEl>
                                      </p:cBhvr>
                                    </p:animEffect>
                                    <p:anim calcmode="lin" valueType="num">
                                      <p:cBhvr>
                                        <p:cTn id="57" dur="500" fill="hold"/>
                                        <p:tgtEl>
                                          <p:spTgt spid="200707">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200707">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P spid="20070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marL="339725" indent="-339725">
              <a:lnSpc>
                <a:spcPct val="120000"/>
              </a:lnSpc>
            </a:pPr>
            <a:r>
              <a:rPr lang="en-US" sz="2300" b="1">
                <a:solidFill>
                  <a:srgbClr val="006600"/>
                </a:solidFill>
                <a:effectLst>
                  <a:outerShdw blurRad="38100" dist="38100" dir="2700000" algn="tl">
                    <a:srgbClr val="C0C0C0"/>
                  </a:outerShdw>
                </a:effectLst>
                <a:latin typeface="Perpetua" pitchFamily="18" charset="0"/>
              </a:rPr>
              <a:t>a.	</a:t>
            </a:r>
            <a:r>
              <a:rPr lang="en-US" sz="2300" b="1" u="sng">
                <a:solidFill>
                  <a:srgbClr val="006600"/>
                </a:solidFill>
                <a:effectLst>
                  <a:outerShdw blurRad="38100" dist="38100" dir="2700000" algn="tl">
                    <a:srgbClr val="C0C0C0"/>
                  </a:outerShdw>
                </a:effectLst>
                <a:latin typeface="Perpetua" pitchFamily="18" charset="0"/>
              </a:rPr>
              <a:t>Explain</a:t>
            </a:r>
            <a:r>
              <a:rPr lang="en-US" sz="2300" b="1">
                <a:solidFill>
                  <a:srgbClr val="006600"/>
                </a:solidFill>
                <a:effectLst>
                  <a:outerShdw blurRad="38100" dist="38100" dir="2700000" algn="tl">
                    <a:srgbClr val="C0C0C0"/>
                  </a:outerShdw>
                </a:effectLst>
                <a:latin typeface="Perpetua" pitchFamily="18" charset="0"/>
              </a:rPr>
              <a:t> Upton Sinclair’s </a:t>
            </a:r>
            <a:r>
              <a:rPr lang="en-US" sz="2300" b="1" i="1">
                <a:solidFill>
                  <a:srgbClr val="006600"/>
                </a:solidFill>
                <a:effectLst>
                  <a:outerShdw blurRad="38100" dist="38100" dir="2700000" algn="tl">
                    <a:srgbClr val="C0C0C0"/>
                  </a:outerShdw>
                </a:effectLst>
                <a:latin typeface="Perpetua" pitchFamily="18" charset="0"/>
              </a:rPr>
              <a:t>The Jungle</a:t>
            </a:r>
            <a:r>
              <a:rPr lang="en-US" sz="2300" b="1">
                <a:solidFill>
                  <a:srgbClr val="006600"/>
                </a:solidFill>
                <a:effectLst>
                  <a:outerShdw blurRad="38100" dist="38100" dir="2700000" algn="tl">
                    <a:srgbClr val="C0C0C0"/>
                  </a:outerShdw>
                </a:effectLst>
                <a:latin typeface="Perpetua" pitchFamily="18" charset="0"/>
              </a:rPr>
              <a:t> and federal oversight of the meat packing industry.</a:t>
            </a:r>
          </a:p>
        </p:txBody>
      </p:sp>
      <p:pic>
        <p:nvPicPr>
          <p:cNvPr id="347143" name="Picture 7" descr="TheJungle"/>
          <p:cNvPicPr>
            <a:picLocks noChangeAspect="1" noChangeArrowheads="1"/>
          </p:cNvPicPr>
          <p:nvPr/>
        </p:nvPicPr>
        <p:blipFill>
          <a:blip r:embed="rId3" cstate="print"/>
          <a:srcRect/>
          <a:stretch>
            <a:fillRect/>
          </a:stretch>
        </p:blipFill>
        <p:spPr bwMode="auto">
          <a:xfrm>
            <a:off x="5486400" y="1676400"/>
            <a:ext cx="1817688" cy="2362200"/>
          </a:xfrm>
          <a:prstGeom prst="rect">
            <a:avLst/>
          </a:prstGeom>
          <a:noFill/>
        </p:spPr>
      </p:pic>
      <p:sp>
        <p:nvSpPr>
          <p:cNvPr id="347144" name="Rectangle 8"/>
          <p:cNvSpPr>
            <a:spLocks noChangeArrowheads="1"/>
          </p:cNvSpPr>
          <p:nvPr/>
        </p:nvSpPr>
        <p:spPr bwMode="auto">
          <a:xfrm>
            <a:off x="2057400" y="5867400"/>
            <a:ext cx="1379538" cy="366713"/>
          </a:xfrm>
          <a:prstGeom prst="rect">
            <a:avLst/>
          </a:prstGeom>
          <a:noFill/>
          <a:ln w="9525">
            <a:noFill/>
            <a:miter lim="800000"/>
            <a:headEnd/>
            <a:tailEnd/>
          </a:ln>
          <a:effectLst/>
        </p:spPr>
        <p:txBody>
          <a:bodyPr wrap="none">
            <a:spAutoFit/>
          </a:bodyPr>
          <a:lstStyle/>
          <a:p>
            <a:r>
              <a:rPr lang="en-US" b="0">
                <a:effectLst>
                  <a:outerShdw blurRad="38100" dist="38100" dir="2700000" algn="tl">
                    <a:srgbClr val="C0C0C0"/>
                  </a:outerShdw>
                </a:effectLst>
              </a:rPr>
              <a:t>Upton Sinclair</a:t>
            </a:r>
          </a:p>
        </p:txBody>
      </p:sp>
      <p:pic>
        <p:nvPicPr>
          <p:cNvPr id="347146" name="Picture 10" descr="060630_Books_SinclairTN"/>
          <p:cNvPicPr>
            <a:picLocks noChangeAspect="1" noChangeArrowheads="1"/>
          </p:cNvPicPr>
          <p:nvPr/>
        </p:nvPicPr>
        <p:blipFill>
          <a:blip r:embed="rId4" cstate="print"/>
          <a:srcRect/>
          <a:stretch>
            <a:fillRect/>
          </a:stretch>
        </p:blipFill>
        <p:spPr bwMode="auto">
          <a:xfrm>
            <a:off x="1371600" y="1828800"/>
            <a:ext cx="3070225" cy="3962400"/>
          </a:xfrm>
          <a:prstGeom prst="rect">
            <a:avLst/>
          </a:prstGeom>
          <a:noFill/>
        </p:spPr>
      </p:pic>
      <p:pic>
        <p:nvPicPr>
          <p:cNvPr id="347148" name="Picture 12" descr="april%2022%2006%20image-724603"/>
          <p:cNvPicPr>
            <a:picLocks noChangeAspect="1" noChangeArrowheads="1"/>
          </p:cNvPicPr>
          <p:nvPr/>
        </p:nvPicPr>
        <p:blipFill>
          <a:blip r:embed="rId5" cstate="print"/>
          <a:srcRect/>
          <a:stretch>
            <a:fillRect/>
          </a:stretch>
        </p:blipFill>
        <p:spPr bwMode="auto">
          <a:xfrm>
            <a:off x="4876800" y="4267200"/>
            <a:ext cx="3048000" cy="238442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47138"/>
                                        </p:tgtEl>
                                        <p:attrNameLst>
                                          <p:attrName>style.visibility</p:attrName>
                                        </p:attrNameLst>
                                      </p:cBhvr>
                                      <p:to>
                                        <p:strVal val="visible"/>
                                      </p:to>
                                    </p:set>
                                    <p:anim calcmode="lin" valueType="num">
                                      <p:cBhvr>
                                        <p:cTn id="7" dur="1000" fill="hold"/>
                                        <p:tgtEl>
                                          <p:spTgt spid="347138"/>
                                        </p:tgtEl>
                                        <p:attrNameLst>
                                          <p:attrName>ppt_x</p:attrName>
                                        </p:attrNameLst>
                                      </p:cBhvr>
                                      <p:tavLst>
                                        <p:tav tm="0">
                                          <p:val>
                                            <p:strVal val="#ppt_x-.2"/>
                                          </p:val>
                                        </p:tav>
                                        <p:tav tm="100000">
                                          <p:val>
                                            <p:strVal val="#ppt_x"/>
                                          </p:val>
                                        </p:tav>
                                      </p:tavLst>
                                    </p:anim>
                                    <p:anim calcmode="lin" valueType="num">
                                      <p:cBhvr>
                                        <p:cTn id="8" dur="1000" fill="hold"/>
                                        <p:tgtEl>
                                          <p:spTgt spid="3471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7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8"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marL="339725" indent="-339725">
              <a:lnSpc>
                <a:spcPct val="120000"/>
              </a:lnSpc>
            </a:pPr>
            <a:r>
              <a:rPr lang="en-US" sz="2400" b="1">
                <a:solidFill>
                  <a:srgbClr val="006600"/>
                </a:solidFill>
                <a:effectLst>
                  <a:outerShdw blurRad="38100" dist="38100" dir="2700000" algn="tl">
                    <a:srgbClr val="C0C0C0"/>
                  </a:outerShdw>
                </a:effectLst>
                <a:latin typeface="Perpetua" pitchFamily="18" charset="0"/>
              </a:rPr>
              <a:t>a.	</a:t>
            </a:r>
            <a:r>
              <a:rPr lang="en-US" sz="2400" b="1" u="sng">
                <a:solidFill>
                  <a:srgbClr val="006600"/>
                </a:solidFill>
                <a:effectLst>
                  <a:outerShdw blurRad="38100" dist="38100" dir="2700000" algn="tl">
                    <a:srgbClr val="C0C0C0"/>
                  </a:outerShdw>
                </a:effectLst>
                <a:latin typeface="Perpetua" pitchFamily="18" charset="0"/>
              </a:rPr>
              <a:t>Explain</a:t>
            </a:r>
            <a:r>
              <a:rPr lang="en-US" sz="2400" b="1">
                <a:solidFill>
                  <a:srgbClr val="006600"/>
                </a:solidFill>
                <a:effectLst>
                  <a:outerShdw blurRad="38100" dist="38100" dir="2700000" algn="tl">
                    <a:srgbClr val="C0C0C0"/>
                  </a:outerShdw>
                </a:effectLst>
                <a:latin typeface="Perpetua" pitchFamily="18" charset="0"/>
              </a:rPr>
              <a:t> Upton Sinclair’s </a:t>
            </a:r>
            <a:r>
              <a:rPr lang="en-US" sz="2400" b="1" i="1">
                <a:solidFill>
                  <a:srgbClr val="006600"/>
                </a:solidFill>
                <a:effectLst>
                  <a:outerShdw blurRad="38100" dist="38100" dir="2700000" algn="tl">
                    <a:srgbClr val="C0C0C0"/>
                  </a:outerShdw>
                </a:effectLst>
                <a:latin typeface="Perpetua" pitchFamily="18" charset="0"/>
              </a:rPr>
              <a:t>The Jungle</a:t>
            </a:r>
            <a:r>
              <a:rPr lang="en-US" sz="2400" b="1">
                <a:solidFill>
                  <a:srgbClr val="006600"/>
                </a:solidFill>
                <a:effectLst>
                  <a:outerShdw blurRad="38100" dist="38100" dir="2700000" algn="tl">
                    <a:srgbClr val="C0C0C0"/>
                  </a:outerShdw>
                </a:effectLst>
                <a:latin typeface="Perpetua" pitchFamily="18" charset="0"/>
              </a:rPr>
              <a:t> and federal oversight of the meat packing industry.</a:t>
            </a:r>
          </a:p>
        </p:txBody>
      </p:sp>
      <p:sp>
        <p:nvSpPr>
          <p:cNvPr id="209923" name="Rectangle 3"/>
          <p:cNvSpPr>
            <a:spLocks noGrp="1" noChangeArrowheads="1"/>
          </p:cNvSpPr>
          <p:nvPr>
            <p:ph type="body" idx="1"/>
          </p:nvPr>
        </p:nvSpPr>
        <p:spPr>
          <a:xfrm>
            <a:off x="914400" y="1600200"/>
            <a:ext cx="7772400" cy="4953000"/>
          </a:xfrm>
        </p:spPr>
        <p:txBody>
          <a:bodyPr/>
          <a:lstStyle/>
          <a:p>
            <a:pPr marL="571500" indent="-571500">
              <a:lnSpc>
                <a:spcPct val="150000"/>
              </a:lnSpc>
              <a:buClr>
                <a:schemeClr val="hlink"/>
              </a:buClr>
              <a:buFont typeface="Wingdings" pitchFamily="2" charset="2"/>
              <a:buNone/>
            </a:pPr>
            <a:r>
              <a:rPr lang="en-US" sz="2300">
                <a:solidFill>
                  <a:srgbClr val="000099"/>
                </a:solidFill>
                <a:effectLst>
                  <a:outerShdw blurRad="38100" dist="38100" dir="2700000" algn="tl">
                    <a:srgbClr val="C0C0C0"/>
                  </a:outerShdw>
                </a:effectLst>
              </a:rPr>
              <a:t>“There would be meat that had tumbled out onto the floor, in the dirt and sawdust, where workers had tramped and spit uncounted billions of consumption [tuberculosis] germs.  There would be meat stored in great piles in rooms . . . A man could run his hand over these piles of meat and sweep off handfuls of dried dung of rats.  These rats were nuisances, and the packers would put poisoned bread out for them; they would die, and then rats, bread, and meat would go into the hoppers together.”</a:t>
            </a:r>
          </a:p>
          <a:p>
            <a:pPr marL="571500" indent="-571500">
              <a:lnSpc>
                <a:spcPct val="90000"/>
              </a:lnSpc>
              <a:buClr>
                <a:schemeClr val="hlink"/>
              </a:buClr>
              <a:buFont typeface="Wingdings" pitchFamily="2" charset="2"/>
              <a:buNone/>
            </a:pPr>
            <a:r>
              <a:rPr lang="en-US" sz="1600">
                <a:latin typeface="High Tower Text" pitchFamily="18" charset="0"/>
              </a:rPr>
              <a:t>						</a:t>
            </a:r>
            <a:r>
              <a:rPr lang="en-US" sz="1600"/>
              <a:t>	-</a:t>
            </a:r>
            <a:r>
              <a:rPr lang="en-US" sz="1600" i="1"/>
              <a:t>The Jungle</a:t>
            </a:r>
            <a:endParaRPr lang="en-US" sz="2000" i="1"/>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9922"/>
                                        </p:tgtEl>
                                        <p:attrNameLst>
                                          <p:attrName>style.visibility</p:attrName>
                                        </p:attrNameLst>
                                      </p:cBhvr>
                                      <p:to>
                                        <p:strVal val="visible"/>
                                      </p:to>
                                    </p:set>
                                    <p:anim calcmode="lin" valueType="num">
                                      <p:cBhvr>
                                        <p:cTn id="7" dur="1000" fill="hold"/>
                                        <p:tgtEl>
                                          <p:spTgt spid="209922"/>
                                        </p:tgtEl>
                                        <p:attrNameLst>
                                          <p:attrName>ppt_x</p:attrName>
                                        </p:attrNameLst>
                                      </p:cBhvr>
                                      <p:tavLst>
                                        <p:tav tm="0">
                                          <p:val>
                                            <p:strVal val="#ppt_x-.2"/>
                                          </p:val>
                                        </p:tav>
                                        <p:tav tm="100000">
                                          <p:val>
                                            <p:strVal val="#ppt_x"/>
                                          </p:val>
                                        </p:tav>
                                      </p:tavLst>
                                    </p:anim>
                                    <p:anim calcmode="lin" valueType="num">
                                      <p:cBhvr>
                                        <p:cTn id="8" dur="1000" fill="hold"/>
                                        <p:tgtEl>
                                          <p:spTgt spid="2099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992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09923">
                                            <p:txEl>
                                              <p:pRg st="0" end="0"/>
                                            </p:txEl>
                                          </p:spTgt>
                                        </p:tgtEl>
                                        <p:attrNameLst>
                                          <p:attrName>style.visibility</p:attrName>
                                        </p:attrNameLst>
                                      </p:cBhvr>
                                      <p:to>
                                        <p:strVal val="visible"/>
                                      </p:to>
                                    </p:set>
                                    <p:animEffect transition="in" filter="fade">
                                      <p:cBhvr>
                                        <p:cTn id="14" dur="500"/>
                                        <p:tgtEl>
                                          <p:spTgt spid="209923">
                                            <p:txEl>
                                              <p:pRg st="0" end="0"/>
                                            </p:txEl>
                                          </p:spTgt>
                                        </p:tgtEl>
                                      </p:cBhvr>
                                    </p:animEffect>
                                    <p:anim calcmode="lin" valueType="num">
                                      <p:cBhvr>
                                        <p:cTn id="15" dur="500" fill="hold"/>
                                        <p:tgtEl>
                                          <p:spTgt spid="20992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992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09923">
                                            <p:txEl>
                                              <p:pRg st="1" end="1"/>
                                            </p:txEl>
                                          </p:spTgt>
                                        </p:tgtEl>
                                        <p:attrNameLst>
                                          <p:attrName>style.visibility</p:attrName>
                                        </p:attrNameLst>
                                      </p:cBhvr>
                                      <p:to>
                                        <p:strVal val="visible"/>
                                      </p:to>
                                    </p:set>
                                    <p:animEffect transition="in" filter="fade">
                                      <p:cBhvr>
                                        <p:cTn id="21" dur="500"/>
                                        <p:tgtEl>
                                          <p:spTgt spid="209923">
                                            <p:txEl>
                                              <p:pRg st="1" end="1"/>
                                            </p:txEl>
                                          </p:spTgt>
                                        </p:tgtEl>
                                      </p:cBhvr>
                                    </p:animEffect>
                                    <p:anim calcmode="lin" valueType="num">
                                      <p:cBhvr>
                                        <p:cTn id="22" dur="500" fill="hold"/>
                                        <p:tgtEl>
                                          <p:spTgt spid="20992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0992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p:bldP spid="20992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204803" name="Rectangle 3"/>
          <p:cNvSpPr>
            <a:spLocks noGrp="1" noChangeArrowheads="1"/>
          </p:cNvSpPr>
          <p:nvPr>
            <p:ph type="body" idx="1"/>
          </p:nvPr>
        </p:nvSpPr>
        <p:spPr>
          <a:xfrm>
            <a:off x="4572000" y="1600200"/>
            <a:ext cx="4267200" cy="4953000"/>
          </a:xfrm>
        </p:spPr>
        <p:txBody>
          <a:bodyPr/>
          <a:lstStyle/>
          <a:p>
            <a:pPr marL="339725" indent="-339725">
              <a:lnSpc>
                <a:spcPct val="130000"/>
              </a:lnSpc>
              <a:buClr>
                <a:schemeClr val="hlink"/>
              </a:buClr>
              <a:buFont typeface="Wingdings" pitchFamily="2" charset="2"/>
              <a:buNone/>
            </a:pPr>
            <a:r>
              <a:rPr lang="en-US" sz="2400" b="1" u="sng">
                <a:solidFill>
                  <a:srgbClr val="000099"/>
                </a:solidFill>
              </a:rPr>
              <a:t>Meat Inspection Act of 1906</a:t>
            </a:r>
            <a:r>
              <a:rPr lang="en-US" sz="2400" b="1"/>
              <a:t> – </a:t>
            </a:r>
          </a:p>
          <a:p>
            <a:pPr marL="339725" indent="-339725">
              <a:lnSpc>
                <a:spcPct val="130000"/>
              </a:lnSpc>
              <a:buClr>
                <a:srgbClr val="990000"/>
              </a:buClr>
              <a:buFont typeface="Wingdings" pitchFamily="2" charset="2"/>
              <a:buChar char="§"/>
            </a:pPr>
            <a:r>
              <a:rPr lang="en-US" sz="2400"/>
              <a:t>Law passed to require strict cleanliness requirements for meat plants and created a federal program of meat inspection.</a:t>
            </a:r>
            <a:endParaRPr lang="en-US" sz="2400" b="1"/>
          </a:p>
          <a:p>
            <a:pPr marL="339725" indent="-339725">
              <a:lnSpc>
                <a:spcPct val="130000"/>
              </a:lnSpc>
              <a:buClr>
                <a:schemeClr val="hlink"/>
              </a:buClr>
              <a:buFont typeface="Wingdings" pitchFamily="2" charset="2"/>
              <a:buNone/>
            </a:pPr>
            <a:r>
              <a:rPr lang="en-US" sz="2400" b="1" u="sng">
                <a:solidFill>
                  <a:srgbClr val="000099"/>
                </a:solidFill>
              </a:rPr>
              <a:t>Pure Food &amp; Drug Act of 1906</a:t>
            </a:r>
            <a:r>
              <a:rPr lang="en-US" sz="2400" b="1"/>
              <a:t> –</a:t>
            </a:r>
            <a:r>
              <a:rPr lang="en-US" sz="2400"/>
              <a:t> </a:t>
            </a:r>
          </a:p>
          <a:p>
            <a:pPr marL="339725" indent="-339725">
              <a:lnSpc>
                <a:spcPct val="130000"/>
              </a:lnSpc>
              <a:buClr>
                <a:srgbClr val="990000"/>
              </a:buClr>
              <a:buFont typeface="Wingdings" pitchFamily="2" charset="2"/>
              <a:buChar char="§"/>
            </a:pPr>
            <a:r>
              <a:rPr lang="en-US" sz="2400"/>
              <a:t>Called for truth-in-labeling and stopped the sale of contaminated foods.</a:t>
            </a:r>
            <a:endParaRPr lang="en-US" sz="1800">
              <a:latin typeface="High Tower Text" pitchFamily="18" charset="0"/>
            </a:endParaRPr>
          </a:p>
        </p:txBody>
      </p:sp>
      <p:pic>
        <p:nvPicPr>
          <p:cNvPr id="204814" name="Picture 14" descr="Chicago_meat_inspection_swift_co_1906"/>
          <p:cNvPicPr>
            <a:picLocks noChangeAspect="1" noChangeArrowheads="1"/>
          </p:cNvPicPr>
          <p:nvPr/>
        </p:nvPicPr>
        <p:blipFill>
          <a:blip r:embed="rId3" cstate="print"/>
          <a:srcRect/>
          <a:stretch>
            <a:fillRect/>
          </a:stretch>
        </p:blipFill>
        <p:spPr bwMode="auto">
          <a:xfrm>
            <a:off x="914400" y="2057400"/>
            <a:ext cx="3138488" cy="3505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4802"/>
                                        </p:tgtEl>
                                        <p:attrNameLst>
                                          <p:attrName>style.visibility</p:attrName>
                                        </p:attrNameLst>
                                      </p:cBhvr>
                                      <p:to>
                                        <p:strVal val="visible"/>
                                      </p:to>
                                    </p:set>
                                    <p:anim calcmode="lin" valueType="num">
                                      <p:cBhvr>
                                        <p:cTn id="7" dur="1000" fill="hold"/>
                                        <p:tgtEl>
                                          <p:spTgt spid="204802"/>
                                        </p:tgtEl>
                                        <p:attrNameLst>
                                          <p:attrName>ppt_x</p:attrName>
                                        </p:attrNameLst>
                                      </p:cBhvr>
                                      <p:tavLst>
                                        <p:tav tm="0">
                                          <p:val>
                                            <p:strVal val="#ppt_x-.2"/>
                                          </p:val>
                                        </p:tav>
                                        <p:tav tm="100000">
                                          <p:val>
                                            <p:strVal val="#ppt_x"/>
                                          </p:val>
                                        </p:tav>
                                      </p:tavLst>
                                    </p:anim>
                                    <p:anim calcmode="lin" valueType="num">
                                      <p:cBhvr>
                                        <p:cTn id="8" dur="1000" fill="hold"/>
                                        <p:tgtEl>
                                          <p:spTgt spid="2048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0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04803">
                                            <p:txEl>
                                              <p:pRg st="0" end="0"/>
                                            </p:txEl>
                                          </p:spTgt>
                                        </p:tgtEl>
                                        <p:attrNameLst>
                                          <p:attrName>style.visibility</p:attrName>
                                        </p:attrNameLst>
                                      </p:cBhvr>
                                      <p:to>
                                        <p:strVal val="visible"/>
                                      </p:to>
                                    </p:set>
                                    <p:animEffect transition="in" filter="fade">
                                      <p:cBhvr>
                                        <p:cTn id="14" dur="500"/>
                                        <p:tgtEl>
                                          <p:spTgt spid="204803">
                                            <p:txEl>
                                              <p:pRg st="0" end="0"/>
                                            </p:txEl>
                                          </p:spTgt>
                                        </p:tgtEl>
                                      </p:cBhvr>
                                    </p:animEffect>
                                    <p:anim calcmode="lin" valueType="num">
                                      <p:cBhvr>
                                        <p:cTn id="15" dur="500" fill="hold"/>
                                        <p:tgtEl>
                                          <p:spTgt spid="2048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48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04803">
                                            <p:txEl>
                                              <p:pRg st="1" end="1"/>
                                            </p:txEl>
                                          </p:spTgt>
                                        </p:tgtEl>
                                        <p:attrNameLst>
                                          <p:attrName>style.visibility</p:attrName>
                                        </p:attrNameLst>
                                      </p:cBhvr>
                                      <p:to>
                                        <p:strVal val="visible"/>
                                      </p:to>
                                    </p:set>
                                    <p:animEffect transition="in" filter="fade">
                                      <p:cBhvr>
                                        <p:cTn id="21" dur="500"/>
                                        <p:tgtEl>
                                          <p:spTgt spid="204803">
                                            <p:txEl>
                                              <p:pRg st="1" end="1"/>
                                            </p:txEl>
                                          </p:spTgt>
                                        </p:tgtEl>
                                      </p:cBhvr>
                                    </p:animEffect>
                                    <p:anim calcmode="lin" valueType="num">
                                      <p:cBhvr>
                                        <p:cTn id="22" dur="500" fill="hold"/>
                                        <p:tgtEl>
                                          <p:spTgt spid="20480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048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04803">
                                            <p:txEl>
                                              <p:pRg st="2" end="2"/>
                                            </p:txEl>
                                          </p:spTgt>
                                        </p:tgtEl>
                                        <p:attrNameLst>
                                          <p:attrName>style.visibility</p:attrName>
                                        </p:attrNameLst>
                                      </p:cBhvr>
                                      <p:to>
                                        <p:strVal val="visible"/>
                                      </p:to>
                                    </p:set>
                                    <p:animEffect transition="in" filter="fade">
                                      <p:cBhvr>
                                        <p:cTn id="28" dur="500"/>
                                        <p:tgtEl>
                                          <p:spTgt spid="204803">
                                            <p:txEl>
                                              <p:pRg st="2" end="2"/>
                                            </p:txEl>
                                          </p:spTgt>
                                        </p:tgtEl>
                                      </p:cBhvr>
                                    </p:animEffect>
                                    <p:anim calcmode="lin" valueType="num">
                                      <p:cBhvr>
                                        <p:cTn id="29" dur="500" fill="hold"/>
                                        <p:tgtEl>
                                          <p:spTgt spid="20480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0480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04803">
                                            <p:txEl>
                                              <p:pRg st="3" end="3"/>
                                            </p:txEl>
                                          </p:spTgt>
                                        </p:tgtEl>
                                        <p:attrNameLst>
                                          <p:attrName>style.visibility</p:attrName>
                                        </p:attrNameLst>
                                      </p:cBhvr>
                                      <p:to>
                                        <p:strVal val="visible"/>
                                      </p:to>
                                    </p:set>
                                    <p:animEffect transition="in" filter="fade">
                                      <p:cBhvr>
                                        <p:cTn id="35" dur="500"/>
                                        <p:tgtEl>
                                          <p:spTgt spid="204803">
                                            <p:txEl>
                                              <p:pRg st="3" end="3"/>
                                            </p:txEl>
                                          </p:spTgt>
                                        </p:tgtEl>
                                      </p:cBhvr>
                                    </p:animEffect>
                                    <p:anim calcmode="lin" valueType="num">
                                      <p:cBhvr>
                                        <p:cTn id="36" dur="500" fill="hold"/>
                                        <p:tgtEl>
                                          <p:spTgt spid="20480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0480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p:bldP spid="20480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274435" name="Rectangle 3"/>
          <p:cNvSpPr>
            <a:spLocks noGrp="1" noChangeArrowheads="1"/>
          </p:cNvSpPr>
          <p:nvPr>
            <p:ph type="body" idx="1"/>
          </p:nvPr>
        </p:nvSpPr>
        <p:spPr>
          <a:xfrm>
            <a:off x="914400" y="1600200"/>
            <a:ext cx="3505200" cy="4953000"/>
          </a:xfrm>
        </p:spPr>
        <p:txBody>
          <a:bodyPr/>
          <a:lstStyle/>
          <a:p>
            <a:pPr marL="339725" indent="-339725">
              <a:lnSpc>
                <a:spcPct val="120000"/>
              </a:lnSpc>
              <a:buClr>
                <a:schemeClr val="hlink"/>
              </a:buClr>
              <a:buFont typeface="Wingdings" pitchFamily="2" charset="2"/>
              <a:buNone/>
            </a:pPr>
            <a:r>
              <a:rPr lang="en-US" sz="2400" b="1" u="sng">
                <a:solidFill>
                  <a:srgbClr val="000099"/>
                </a:solidFill>
              </a:rPr>
              <a:t>Conservation of Natural Resources</a:t>
            </a:r>
            <a:r>
              <a:rPr lang="en-US" sz="2400"/>
              <a:t> –</a:t>
            </a:r>
          </a:p>
          <a:p>
            <a:pPr marL="339725" indent="-339725">
              <a:lnSpc>
                <a:spcPct val="120000"/>
              </a:lnSpc>
              <a:buClr>
                <a:srgbClr val="990000"/>
              </a:buClr>
              <a:buFont typeface="Wingdings" pitchFamily="2" charset="2"/>
              <a:buChar char="§"/>
            </a:pPr>
            <a:r>
              <a:rPr lang="en-US" sz="2400"/>
              <a:t>The limited use of wilderness areas in an effort to be used by future generations.</a:t>
            </a:r>
          </a:p>
          <a:p>
            <a:pPr marL="339725" indent="-339725">
              <a:lnSpc>
                <a:spcPct val="120000"/>
              </a:lnSpc>
              <a:buClr>
                <a:srgbClr val="990000"/>
              </a:buClr>
              <a:buFont typeface="Wingdings" pitchFamily="2" charset="2"/>
              <a:buChar char="§"/>
            </a:pPr>
            <a:r>
              <a:rPr lang="en-US" sz="2400"/>
              <a:t>Roosevelt set aside land and water sites managed by the United States Forest Service formed (1905).</a:t>
            </a:r>
            <a:endParaRPr lang="en-US" sz="2400">
              <a:latin typeface="High Tower Text" pitchFamily="18" charset="0"/>
            </a:endParaRPr>
          </a:p>
        </p:txBody>
      </p:sp>
      <p:pic>
        <p:nvPicPr>
          <p:cNvPr id="274441" name="Picture 9" descr="roosevelt-muir-yosemite"/>
          <p:cNvPicPr>
            <a:picLocks noChangeAspect="1" noChangeArrowheads="1"/>
          </p:cNvPicPr>
          <p:nvPr/>
        </p:nvPicPr>
        <p:blipFill>
          <a:blip r:embed="rId3" cstate="print"/>
          <a:srcRect/>
          <a:stretch>
            <a:fillRect/>
          </a:stretch>
        </p:blipFill>
        <p:spPr bwMode="auto">
          <a:xfrm>
            <a:off x="4876800" y="2057400"/>
            <a:ext cx="3149600" cy="3810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p:cTn id="7" dur="1000" fill="hold"/>
                                        <p:tgtEl>
                                          <p:spTgt spid="274434"/>
                                        </p:tgtEl>
                                        <p:attrNameLst>
                                          <p:attrName>ppt_x</p:attrName>
                                        </p:attrNameLst>
                                      </p:cBhvr>
                                      <p:tavLst>
                                        <p:tav tm="0">
                                          <p:val>
                                            <p:strVal val="#ppt_x-.2"/>
                                          </p:val>
                                        </p:tav>
                                        <p:tav tm="100000">
                                          <p:val>
                                            <p:strVal val="#ppt_x"/>
                                          </p:val>
                                        </p:tav>
                                      </p:tavLst>
                                    </p:anim>
                                    <p:anim calcmode="lin" valueType="num">
                                      <p:cBhvr>
                                        <p:cTn id="8" dur="1000" fill="hold"/>
                                        <p:tgtEl>
                                          <p:spTgt spid="2744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443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74435">
                                            <p:txEl>
                                              <p:pRg st="0" end="0"/>
                                            </p:txEl>
                                          </p:spTgt>
                                        </p:tgtEl>
                                        <p:attrNameLst>
                                          <p:attrName>style.visibility</p:attrName>
                                        </p:attrNameLst>
                                      </p:cBhvr>
                                      <p:to>
                                        <p:strVal val="visible"/>
                                      </p:to>
                                    </p:set>
                                    <p:animEffect transition="in" filter="fade">
                                      <p:cBhvr>
                                        <p:cTn id="14" dur="500"/>
                                        <p:tgtEl>
                                          <p:spTgt spid="274435">
                                            <p:txEl>
                                              <p:pRg st="0" end="0"/>
                                            </p:txEl>
                                          </p:spTgt>
                                        </p:tgtEl>
                                      </p:cBhvr>
                                    </p:animEffect>
                                    <p:anim calcmode="lin" valueType="num">
                                      <p:cBhvr>
                                        <p:cTn id="15" dur="500" fill="hold"/>
                                        <p:tgtEl>
                                          <p:spTgt spid="2744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7443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74435">
                                            <p:txEl>
                                              <p:pRg st="1" end="1"/>
                                            </p:txEl>
                                          </p:spTgt>
                                        </p:tgtEl>
                                        <p:attrNameLst>
                                          <p:attrName>style.visibility</p:attrName>
                                        </p:attrNameLst>
                                      </p:cBhvr>
                                      <p:to>
                                        <p:strVal val="visible"/>
                                      </p:to>
                                    </p:set>
                                    <p:animEffect transition="in" filter="fade">
                                      <p:cBhvr>
                                        <p:cTn id="21" dur="500"/>
                                        <p:tgtEl>
                                          <p:spTgt spid="274435">
                                            <p:txEl>
                                              <p:pRg st="1" end="1"/>
                                            </p:txEl>
                                          </p:spTgt>
                                        </p:tgtEl>
                                      </p:cBhvr>
                                    </p:animEffect>
                                    <p:anim calcmode="lin" valueType="num">
                                      <p:cBhvr>
                                        <p:cTn id="22" dur="500" fill="hold"/>
                                        <p:tgtEl>
                                          <p:spTgt spid="27443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7443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74435">
                                            <p:txEl>
                                              <p:pRg st="2" end="2"/>
                                            </p:txEl>
                                          </p:spTgt>
                                        </p:tgtEl>
                                        <p:attrNameLst>
                                          <p:attrName>style.visibility</p:attrName>
                                        </p:attrNameLst>
                                      </p:cBhvr>
                                      <p:to>
                                        <p:strVal val="visible"/>
                                      </p:to>
                                    </p:set>
                                    <p:animEffect transition="in" filter="fade">
                                      <p:cBhvr>
                                        <p:cTn id="28" dur="500"/>
                                        <p:tgtEl>
                                          <p:spTgt spid="274435">
                                            <p:txEl>
                                              <p:pRg st="2" end="2"/>
                                            </p:txEl>
                                          </p:spTgt>
                                        </p:tgtEl>
                                      </p:cBhvr>
                                    </p:animEffect>
                                    <p:anim calcmode="lin" valueType="num">
                                      <p:cBhvr>
                                        <p:cTn id="29" dur="500" fill="hold"/>
                                        <p:tgtEl>
                                          <p:spTgt spid="27443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7443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p:bldP spid="27443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b="1" dirty="0">
                <a:effectLst>
                  <a:outerShdw blurRad="38100" dist="38100" dir="2700000" algn="tl">
                    <a:srgbClr val="C0C0C0"/>
                  </a:outerShdw>
                </a:effectLst>
                <a:latin typeface="Perpetua" pitchFamily="18" charset="0"/>
              </a:rPr>
              <a:t>Chapter </a:t>
            </a:r>
            <a:r>
              <a:rPr lang="en-US" sz="4000" b="1" dirty="0" smtClean="0">
                <a:effectLst>
                  <a:outerShdw blurRad="38100" dist="38100" dir="2700000" algn="tl">
                    <a:srgbClr val="C0C0C0"/>
                  </a:outerShdw>
                </a:effectLst>
                <a:latin typeface="Perpetua" pitchFamily="18" charset="0"/>
              </a:rPr>
              <a:t>24:</a:t>
            </a:r>
            <a:r>
              <a:rPr lang="en-US" sz="4000" b="1" dirty="0">
                <a:effectLst>
                  <a:outerShdw blurRad="38100" dist="38100" dir="2700000" algn="tl">
                    <a:srgbClr val="C0C0C0"/>
                  </a:outerShdw>
                </a:effectLst>
                <a:latin typeface="Perpetua" pitchFamily="18" charset="0"/>
              </a:rPr>
              <a:t/>
            </a:r>
            <a:br>
              <a:rPr lang="en-US" sz="4000" b="1" dirty="0">
                <a:effectLst>
                  <a:outerShdw blurRad="38100" dist="38100" dir="2700000" algn="tl">
                    <a:srgbClr val="C0C0C0"/>
                  </a:outerShdw>
                </a:effectLst>
                <a:latin typeface="Perpetua" pitchFamily="18" charset="0"/>
              </a:rPr>
            </a:br>
            <a:r>
              <a:rPr lang="en-US" sz="4000" b="1" dirty="0">
                <a:solidFill>
                  <a:srgbClr val="000099"/>
                </a:solidFill>
                <a:effectLst>
                  <a:outerShdw blurRad="38100" dist="38100" dir="2700000" algn="tl">
                    <a:srgbClr val="C0C0C0"/>
                  </a:outerShdw>
                </a:effectLst>
                <a:latin typeface="Perpetua" pitchFamily="18" charset="0"/>
              </a:rPr>
              <a:t>The Progressive Era</a:t>
            </a:r>
          </a:p>
        </p:txBody>
      </p:sp>
      <p:sp>
        <p:nvSpPr>
          <p:cNvPr id="9219" name="Rectangle 3"/>
          <p:cNvSpPr>
            <a:spLocks noGrp="1" noChangeArrowheads="1"/>
          </p:cNvSpPr>
          <p:nvPr>
            <p:ph type="body" idx="1"/>
          </p:nvPr>
        </p:nvSpPr>
        <p:spPr/>
        <p:txBody>
          <a:bodyPr/>
          <a:lstStyle/>
          <a:p>
            <a:pPr algn="ctr">
              <a:lnSpc>
                <a:spcPct val="120000"/>
              </a:lnSpc>
              <a:buFont typeface="Wingdings" pitchFamily="2" charset="2"/>
              <a:buNone/>
            </a:pPr>
            <a:r>
              <a:rPr lang="en-US" sz="5400" b="1" u="sng" dirty="0">
                <a:effectLst>
                  <a:outerShdw blurRad="38100" dist="38100" dir="2700000" algn="tl">
                    <a:srgbClr val="C0C0C0"/>
                  </a:outerShdw>
                </a:effectLst>
              </a:rPr>
              <a:t>Overview</a:t>
            </a:r>
          </a:p>
          <a:p>
            <a:pPr algn="ctr">
              <a:lnSpc>
                <a:spcPct val="120000"/>
              </a:lnSpc>
              <a:buFont typeface="Wingdings" pitchFamily="2" charset="2"/>
              <a:buNone/>
            </a:pPr>
            <a:r>
              <a:rPr lang="en-US" sz="4200">
                <a:effectLst>
                  <a:outerShdw blurRad="38100" dist="38100" dir="2700000" algn="tl">
                    <a:srgbClr val="C0C0C0"/>
                  </a:outerShdw>
                </a:effectLst>
              </a:rPr>
              <a:t>In the first </a:t>
            </a:r>
            <a:r>
              <a:rPr lang="en-US" sz="4200" u="sng">
                <a:effectLst>
                  <a:outerShdw blurRad="38100" dist="38100" dir="2700000" algn="tl">
                    <a:srgbClr val="C0C0C0"/>
                  </a:outerShdw>
                </a:effectLst>
              </a:rPr>
              <a:t>two</a:t>
            </a:r>
            <a:r>
              <a:rPr lang="en-US" sz="4200">
                <a:effectLst>
                  <a:outerShdw blurRad="38100" dist="38100" dir="2700000" algn="tl">
                    <a:srgbClr val="C0C0C0"/>
                  </a:outerShdw>
                </a:effectLst>
              </a:rPr>
              <a:t> decades of the 1900s, United States citizens embraced the “Progressive” Movement and many of its reforms.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2"/>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500"/>
                                        <p:tgtEl>
                                          <p:spTgt spid="9219">
                                            <p:txEl>
                                              <p:pRg st="0" end="0"/>
                                            </p:txEl>
                                          </p:spTgt>
                                        </p:tgtEl>
                                      </p:cBhvr>
                                    </p:animEffect>
                                    <p:anim calcmode="lin" valueType="num">
                                      <p:cBhvr>
                                        <p:cTn id="15"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1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219">
                                            <p:txEl>
                                              <p:pRg st="1" end="1"/>
                                            </p:txEl>
                                          </p:spTgt>
                                        </p:tgtEl>
                                        <p:attrNameLst>
                                          <p:attrName>style.visibility</p:attrName>
                                        </p:attrNameLst>
                                      </p:cBhvr>
                                      <p:to>
                                        <p:strVal val="visible"/>
                                      </p:to>
                                    </p:set>
                                    <p:animEffect transition="in" filter="fade">
                                      <p:cBhvr>
                                        <p:cTn id="21" dur="500"/>
                                        <p:tgtEl>
                                          <p:spTgt spid="9219">
                                            <p:txEl>
                                              <p:pRg st="1" end="1"/>
                                            </p:txEl>
                                          </p:spTgt>
                                        </p:tgtEl>
                                      </p:cBhvr>
                                    </p:animEffect>
                                    <p:anim calcmode="lin" valueType="num">
                                      <p:cBhvr>
                                        <p:cTn id="22"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219">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202755" name="Rectangle 3"/>
          <p:cNvSpPr>
            <a:spLocks noGrp="1" noChangeArrowheads="1"/>
          </p:cNvSpPr>
          <p:nvPr>
            <p:ph type="body" idx="1"/>
          </p:nvPr>
        </p:nvSpPr>
        <p:spPr>
          <a:xfrm>
            <a:off x="4572000" y="1600200"/>
            <a:ext cx="4114800" cy="4953000"/>
          </a:xfrm>
        </p:spPr>
        <p:txBody>
          <a:bodyPr/>
          <a:lstStyle/>
          <a:p>
            <a:pPr marL="339725" indent="-339725">
              <a:lnSpc>
                <a:spcPct val="140000"/>
              </a:lnSpc>
              <a:buClr>
                <a:schemeClr val="hlink"/>
              </a:buClr>
              <a:buFont typeface="Wingdings" pitchFamily="2" charset="2"/>
              <a:buNone/>
            </a:pPr>
            <a:r>
              <a:rPr lang="en-US" sz="2400" b="1" u="sng">
                <a:solidFill>
                  <a:srgbClr val="000099"/>
                </a:solidFill>
                <a:effectLst>
                  <a:outerShdw blurRad="38100" dist="38100" dir="2700000" algn="tl">
                    <a:srgbClr val="C0C0C0"/>
                  </a:outerShdw>
                </a:effectLst>
              </a:rPr>
              <a:t>Roosevelt &amp; Civil Rights</a:t>
            </a:r>
            <a:r>
              <a:rPr lang="en-US" sz="2400">
                <a:effectLst>
                  <a:outerShdw blurRad="38100" dist="38100" dir="2700000" algn="tl">
                    <a:srgbClr val="C0C0C0"/>
                  </a:outerShdw>
                </a:effectLst>
              </a:rPr>
              <a:t> – </a:t>
            </a:r>
          </a:p>
          <a:p>
            <a:pPr marL="339725" indent="-339725">
              <a:lnSpc>
                <a:spcPct val="140000"/>
              </a:lnSpc>
              <a:buClr>
                <a:srgbClr val="990000"/>
              </a:buClr>
              <a:buFont typeface="Wingdings" pitchFamily="2" charset="2"/>
              <a:buChar char="§"/>
            </a:pPr>
            <a:r>
              <a:rPr lang="en-US" sz="2400">
                <a:effectLst>
                  <a:outerShdw blurRad="38100" dist="38100" dir="2700000" algn="tl">
                    <a:srgbClr val="C0C0C0"/>
                  </a:outerShdw>
                </a:effectLst>
              </a:rPr>
              <a:t>Roosevelt’s concern for land and attacks on the trusts did not follow him in the area of civil rights.</a:t>
            </a:r>
          </a:p>
          <a:p>
            <a:pPr marL="339725" indent="-339725">
              <a:lnSpc>
                <a:spcPct val="140000"/>
              </a:lnSpc>
              <a:buClr>
                <a:srgbClr val="990000"/>
              </a:buClr>
              <a:buFont typeface="Wingdings" pitchFamily="2" charset="2"/>
              <a:buChar char="§"/>
            </a:pPr>
            <a:r>
              <a:rPr lang="en-US" sz="2400">
                <a:effectLst>
                  <a:outerShdw blurRad="38100" dist="38100" dir="2700000" algn="tl">
                    <a:srgbClr val="C0C0C0"/>
                  </a:outerShdw>
                </a:effectLst>
              </a:rPr>
              <a:t>TR did support African American leaders such as Booker T. Washington and their message of education.</a:t>
            </a:r>
            <a:endParaRPr lang="en-US" sz="2400">
              <a:effectLst>
                <a:outerShdw blurRad="38100" dist="38100" dir="2700000" algn="tl">
                  <a:srgbClr val="C0C0C0"/>
                </a:outerShdw>
              </a:effectLst>
              <a:latin typeface="High Tower Text" pitchFamily="18" charset="0"/>
            </a:endParaRPr>
          </a:p>
        </p:txBody>
      </p:sp>
      <p:pic>
        <p:nvPicPr>
          <p:cNvPr id="202768" name="Picture 16" descr="BookerT"/>
          <p:cNvPicPr>
            <a:picLocks noChangeAspect="1" noChangeArrowheads="1"/>
          </p:cNvPicPr>
          <p:nvPr/>
        </p:nvPicPr>
        <p:blipFill>
          <a:blip r:embed="rId3" cstate="print"/>
          <a:srcRect/>
          <a:stretch>
            <a:fillRect/>
          </a:stretch>
        </p:blipFill>
        <p:spPr bwMode="auto">
          <a:xfrm>
            <a:off x="914400" y="1752600"/>
            <a:ext cx="2057400" cy="2857500"/>
          </a:xfrm>
          <a:prstGeom prst="rect">
            <a:avLst/>
          </a:prstGeom>
          <a:noFill/>
        </p:spPr>
      </p:pic>
      <p:pic>
        <p:nvPicPr>
          <p:cNvPr id="202770" name="Picture 18" descr="476px-T_Roosevelt"/>
          <p:cNvPicPr>
            <a:picLocks noChangeAspect="1" noChangeArrowheads="1"/>
          </p:cNvPicPr>
          <p:nvPr/>
        </p:nvPicPr>
        <p:blipFill>
          <a:blip r:embed="rId4" cstate="print"/>
          <a:srcRect/>
          <a:stretch>
            <a:fillRect/>
          </a:stretch>
        </p:blipFill>
        <p:spPr bwMode="auto">
          <a:xfrm>
            <a:off x="2133600" y="3962400"/>
            <a:ext cx="2209800" cy="2581275"/>
          </a:xfrm>
          <a:prstGeom prst="rect">
            <a:avLst/>
          </a:prstGeom>
          <a:noFill/>
        </p:spPr>
      </p:pic>
      <p:sp>
        <p:nvSpPr>
          <p:cNvPr id="202771" name="Rectangle 19"/>
          <p:cNvSpPr>
            <a:spLocks noChangeArrowheads="1"/>
          </p:cNvSpPr>
          <p:nvPr/>
        </p:nvSpPr>
        <p:spPr bwMode="auto">
          <a:xfrm>
            <a:off x="2971800" y="2514600"/>
            <a:ext cx="1177925" cy="366713"/>
          </a:xfrm>
          <a:prstGeom prst="rect">
            <a:avLst/>
          </a:prstGeom>
          <a:noFill/>
          <a:ln w="9525">
            <a:noFill/>
            <a:miter lim="800000"/>
            <a:headEnd/>
            <a:tailEnd/>
          </a:ln>
          <a:effectLst/>
        </p:spPr>
        <p:txBody>
          <a:bodyPr wrap="none">
            <a:spAutoFit/>
          </a:bodyPr>
          <a:lstStyle/>
          <a:p>
            <a:r>
              <a:rPr lang="en-US" b="0">
                <a:effectLst>
                  <a:outerShdw blurRad="38100" dist="38100" dir="2700000" algn="tl">
                    <a:srgbClr val="C0C0C0"/>
                  </a:outerShdw>
                </a:effectLst>
              </a:rPr>
              <a:t>Washington</a:t>
            </a:r>
          </a:p>
        </p:txBody>
      </p:sp>
      <p:sp>
        <p:nvSpPr>
          <p:cNvPr id="202772" name="Rectangle 20"/>
          <p:cNvSpPr>
            <a:spLocks noChangeArrowheads="1"/>
          </p:cNvSpPr>
          <p:nvPr/>
        </p:nvSpPr>
        <p:spPr bwMode="auto">
          <a:xfrm>
            <a:off x="1066800" y="5334000"/>
            <a:ext cx="1003300" cy="366713"/>
          </a:xfrm>
          <a:prstGeom prst="rect">
            <a:avLst/>
          </a:prstGeom>
          <a:noFill/>
          <a:ln w="9525">
            <a:noFill/>
            <a:miter lim="800000"/>
            <a:headEnd/>
            <a:tailEnd/>
          </a:ln>
          <a:effectLst/>
        </p:spPr>
        <p:txBody>
          <a:bodyPr wrap="none">
            <a:spAutoFit/>
          </a:bodyPr>
          <a:lstStyle/>
          <a:p>
            <a:r>
              <a:rPr lang="en-US" b="0">
                <a:effectLst>
                  <a:outerShdw blurRad="38100" dist="38100" dir="2700000" algn="tl">
                    <a:srgbClr val="C0C0C0"/>
                  </a:outerShdw>
                </a:effectLst>
              </a:rPr>
              <a:t>Roosevelt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p:cTn id="7" dur="1000" fill="hold"/>
                                        <p:tgtEl>
                                          <p:spTgt spid="202754"/>
                                        </p:tgtEl>
                                        <p:attrNameLst>
                                          <p:attrName>ppt_x</p:attrName>
                                        </p:attrNameLst>
                                      </p:cBhvr>
                                      <p:tavLst>
                                        <p:tav tm="0">
                                          <p:val>
                                            <p:strVal val="#ppt_x-.2"/>
                                          </p:val>
                                        </p:tav>
                                        <p:tav tm="100000">
                                          <p:val>
                                            <p:strVal val="#ppt_x"/>
                                          </p:val>
                                        </p:tav>
                                      </p:tavLst>
                                    </p:anim>
                                    <p:anim calcmode="lin" valueType="num">
                                      <p:cBhvr>
                                        <p:cTn id="8" dur="1000" fill="hold"/>
                                        <p:tgtEl>
                                          <p:spTgt spid="2027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275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02755">
                                            <p:txEl>
                                              <p:pRg st="0" end="0"/>
                                            </p:txEl>
                                          </p:spTgt>
                                        </p:tgtEl>
                                        <p:attrNameLst>
                                          <p:attrName>style.visibility</p:attrName>
                                        </p:attrNameLst>
                                      </p:cBhvr>
                                      <p:to>
                                        <p:strVal val="visible"/>
                                      </p:to>
                                    </p:set>
                                    <p:animEffect transition="in" filter="fade">
                                      <p:cBhvr>
                                        <p:cTn id="14" dur="500"/>
                                        <p:tgtEl>
                                          <p:spTgt spid="202755">
                                            <p:txEl>
                                              <p:pRg st="0" end="0"/>
                                            </p:txEl>
                                          </p:spTgt>
                                        </p:tgtEl>
                                      </p:cBhvr>
                                    </p:animEffect>
                                    <p:anim calcmode="lin" valueType="num">
                                      <p:cBhvr>
                                        <p:cTn id="15" dur="500" fill="hold"/>
                                        <p:tgtEl>
                                          <p:spTgt spid="20275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275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02755">
                                            <p:txEl>
                                              <p:pRg st="1" end="1"/>
                                            </p:txEl>
                                          </p:spTgt>
                                        </p:tgtEl>
                                        <p:attrNameLst>
                                          <p:attrName>style.visibility</p:attrName>
                                        </p:attrNameLst>
                                      </p:cBhvr>
                                      <p:to>
                                        <p:strVal val="visible"/>
                                      </p:to>
                                    </p:set>
                                    <p:animEffect transition="in" filter="fade">
                                      <p:cBhvr>
                                        <p:cTn id="21" dur="500"/>
                                        <p:tgtEl>
                                          <p:spTgt spid="202755">
                                            <p:txEl>
                                              <p:pRg st="1" end="1"/>
                                            </p:txEl>
                                          </p:spTgt>
                                        </p:tgtEl>
                                      </p:cBhvr>
                                    </p:animEffect>
                                    <p:anim calcmode="lin" valueType="num">
                                      <p:cBhvr>
                                        <p:cTn id="22" dur="500" fill="hold"/>
                                        <p:tgtEl>
                                          <p:spTgt spid="20275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0275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02755">
                                            <p:txEl>
                                              <p:pRg st="2" end="2"/>
                                            </p:txEl>
                                          </p:spTgt>
                                        </p:tgtEl>
                                        <p:attrNameLst>
                                          <p:attrName>style.visibility</p:attrName>
                                        </p:attrNameLst>
                                      </p:cBhvr>
                                      <p:to>
                                        <p:strVal val="visible"/>
                                      </p:to>
                                    </p:set>
                                    <p:animEffect transition="in" filter="fade">
                                      <p:cBhvr>
                                        <p:cTn id="28" dur="500"/>
                                        <p:tgtEl>
                                          <p:spTgt spid="202755">
                                            <p:txEl>
                                              <p:pRg st="2" end="2"/>
                                            </p:txEl>
                                          </p:spTgt>
                                        </p:tgtEl>
                                      </p:cBhvr>
                                    </p:animEffect>
                                    <p:anim calcmode="lin" valueType="num">
                                      <p:cBhvr>
                                        <p:cTn id="29" dur="500" fill="hold"/>
                                        <p:tgtEl>
                                          <p:spTgt spid="20275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0275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202755"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272387" name="Rectangle 3"/>
          <p:cNvSpPr>
            <a:spLocks noGrp="1" noChangeArrowheads="1"/>
          </p:cNvSpPr>
          <p:nvPr>
            <p:ph type="body" idx="1"/>
          </p:nvPr>
        </p:nvSpPr>
        <p:spPr>
          <a:xfrm>
            <a:off x="914400" y="1676400"/>
            <a:ext cx="3352800" cy="4530725"/>
          </a:xfrm>
        </p:spPr>
        <p:txBody>
          <a:bodyPr/>
          <a:lstStyle/>
          <a:p>
            <a:pPr marL="339725" indent="-339725">
              <a:lnSpc>
                <a:spcPct val="130000"/>
              </a:lnSpc>
              <a:buClr>
                <a:schemeClr val="hlink"/>
              </a:buClr>
              <a:buFont typeface="Wingdings" pitchFamily="2" charset="2"/>
              <a:buNone/>
            </a:pPr>
            <a:r>
              <a:rPr lang="en-US" sz="2400" b="1" u="sng">
                <a:solidFill>
                  <a:srgbClr val="000099"/>
                </a:solidFill>
              </a:rPr>
              <a:t>National Association for the Advancement of Colored People</a:t>
            </a:r>
            <a:r>
              <a:rPr lang="en-US" sz="2400">
                <a:solidFill>
                  <a:srgbClr val="000099"/>
                </a:solidFill>
              </a:rPr>
              <a:t> </a:t>
            </a:r>
            <a:r>
              <a:rPr lang="en-US" sz="2400" b="1" u="sng">
                <a:solidFill>
                  <a:srgbClr val="000099"/>
                </a:solidFill>
              </a:rPr>
              <a:t>(NAACP)</a:t>
            </a:r>
            <a:r>
              <a:rPr lang="en-US" sz="2400"/>
              <a:t> –</a:t>
            </a:r>
          </a:p>
          <a:p>
            <a:pPr marL="339725" indent="-339725">
              <a:lnSpc>
                <a:spcPct val="130000"/>
              </a:lnSpc>
              <a:buClr>
                <a:srgbClr val="990000"/>
              </a:buClr>
              <a:buFont typeface="Wingdings" pitchFamily="2" charset="2"/>
              <a:buChar char="§"/>
            </a:pPr>
            <a:r>
              <a:rPr lang="en-US" sz="2400"/>
              <a:t>Formed in New York (1909) by W.E.B. Du Bois and prominent white leaders in the progressive movement.</a:t>
            </a:r>
            <a:endParaRPr lang="en-US" sz="2000">
              <a:latin typeface="High Tower Text" pitchFamily="18" charset="0"/>
            </a:endParaRPr>
          </a:p>
        </p:txBody>
      </p:sp>
      <p:pic>
        <p:nvPicPr>
          <p:cNvPr id="272393" name="Picture 9" descr="NAACP"/>
          <p:cNvPicPr>
            <a:picLocks noChangeAspect="1" noChangeArrowheads="1"/>
          </p:cNvPicPr>
          <p:nvPr/>
        </p:nvPicPr>
        <p:blipFill>
          <a:blip r:embed="rId3" cstate="print"/>
          <a:srcRect/>
          <a:stretch>
            <a:fillRect/>
          </a:stretch>
        </p:blipFill>
        <p:spPr bwMode="auto">
          <a:xfrm>
            <a:off x="4411663" y="1905000"/>
            <a:ext cx="3970337" cy="4495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2386"/>
                                        </p:tgtEl>
                                        <p:attrNameLst>
                                          <p:attrName>style.visibility</p:attrName>
                                        </p:attrNameLst>
                                      </p:cBhvr>
                                      <p:to>
                                        <p:strVal val="visible"/>
                                      </p:to>
                                    </p:set>
                                    <p:anim calcmode="lin" valueType="num">
                                      <p:cBhvr>
                                        <p:cTn id="7" dur="1000" fill="hold"/>
                                        <p:tgtEl>
                                          <p:spTgt spid="272386"/>
                                        </p:tgtEl>
                                        <p:attrNameLst>
                                          <p:attrName>ppt_x</p:attrName>
                                        </p:attrNameLst>
                                      </p:cBhvr>
                                      <p:tavLst>
                                        <p:tav tm="0">
                                          <p:val>
                                            <p:strVal val="#ppt_x-.2"/>
                                          </p:val>
                                        </p:tav>
                                        <p:tav tm="100000">
                                          <p:val>
                                            <p:strVal val="#ppt_x"/>
                                          </p:val>
                                        </p:tav>
                                      </p:tavLst>
                                    </p:anim>
                                    <p:anim calcmode="lin" valueType="num">
                                      <p:cBhvr>
                                        <p:cTn id="8" dur="1000" fill="hold"/>
                                        <p:tgtEl>
                                          <p:spTgt spid="2723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238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72387">
                                            <p:txEl>
                                              <p:pRg st="0" end="0"/>
                                            </p:txEl>
                                          </p:spTgt>
                                        </p:tgtEl>
                                        <p:attrNameLst>
                                          <p:attrName>style.visibility</p:attrName>
                                        </p:attrNameLst>
                                      </p:cBhvr>
                                      <p:to>
                                        <p:strVal val="visible"/>
                                      </p:to>
                                    </p:set>
                                    <p:animEffect transition="in" filter="fade">
                                      <p:cBhvr>
                                        <p:cTn id="14" dur="500"/>
                                        <p:tgtEl>
                                          <p:spTgt spid="272387">
                                            <p:txEl>
                                              <p:pRg st="0" end="0"/>
                                            </p:txEl>
                                          </p:spTgt>
                                        </p:tgtEl>
                                      </p:cBhvr>
                                    </p:animEffect>
                                    <p:anim calcmode="lin" valueType="num">
                                      <p:cBhvr>
                                        <p:cTn id="15" dur="500" fill="hold"/>
                                        <p:tgtEl>
                                          <p:spTgt spid="27238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7238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72387">
                                            <p:txEl>
                                              <p:pRg st="1" end="1"/>
                                            </p:txEl>
                                          </p:spTgt>
                                        </p:tgtEl>
                                        <p:attrNameLst>
                                          <p:attrName>style.visibility</p:attrName>
                                        </p:attrNameLst>
                                      </p:cBhvr>
                                      <p:to>
                                        <p:strVal val="visible"/>
                                      </p:to>
                                    </p:set>
                                    <p:animEffect transition="in" filter="fade">
                                      <p:cBhvr>
                                        <p:cTn id="21" dur="500"/>
                                        <p:tgtEl>
                                          <p:spTgt spid="272387">
                                            <p:txEl>
                                              <p:pRg st="1" end="1"/>
                                            </p:txEl>
                                          </p:spTgt>
                                        </p:tgtEl>
                                      </p:cBhvr>
                                    </p:animEffect>
                                    <p:anim calcmode="lin" valueType="num">
                                      <p:cBhvr>
                                        <p:cTn id="22" dur="500" fill="hold"/>
                                        <p:tgtEl>
                                          <p:spTgt spid="27238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72387">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0"/>
      <p:bldP spid="27238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sz="4600" b="1">
                <a:solidFill>
                  <a:srgbClr val="CC6600"/>
                </a:solidFill>
                <a:effectLst>
                  <a:outerShdw blurRad="38100" dist="38100" dir="2700000" algn="tl">
                    <a:srgbClr val="000000"/>
                  </a:outerShdw>
                </a:effectLst>
              </a:rPr>
              <a:t>“The Progressive Era”</a:t>
            </a:r>
            <a:r>
              <a:rPr lang="en-US" sz="4600" b="1">
                <a:solidFill>
                  <a:srgbClr val="CC6600"/>
                </a:solidFill>
              </a:rPr>
              <a:t> </a:t>
            </a:r>
            <a:r>
              <a:rPr lang="en-US" sz="3800" b="1">
                <a:solidFill>
                  <a:srgbClr val="CC6600"/>
                </a:solidFill>
                <a:effectLst>
                  <a:outerShdw blurRad="38100" dist="38100" dir="2700000" algn="tl">
                    <a:srgbClr val="000000"/>
                  </a:outerShdw>
                </a:effectLst>
                <a:latin typeface="Sylfaen" pitchFamily="18" charset="0"/>
              </a:rPr>
              <a:t>(p. 2)</a:t>
            </a:r>
          </a:p>
        </p:txBody>
      </p:sp>
      <p:sp>
        <p:nvSpPr>
          <p:cNvPr id="386051" name="Rectangle 3"/>
          <p:cNvSpPr>
            <a:spLocks noGrp="1" noChangeArrowheads="1"/>
          </p:cNvSpPr>
          <p:nvPr>
            <p:ph type="body" sz="half" idx="1"/>
          </p:nvPr>
        </p:nvSpPr>
        <p:spPr>
          <a:xfrm>
            <a:off x="685800" y="1600200"/>
            <a:ext cx="8077200" cy="5257800"/>
          </a:xfrm>
        </p:spPr>
        <p:txBody>
          <a:bodyPr/>
          <a:lstStyle/>
          <a:p>
            <a:pPr marL="457200" indent="-457200">
              <a:lnSpc>
                <a:spcPct val="170000"/>
              </a:lnSpc>
              <a:buFont typeface="Wingdings" pitchFamily="2" charset="2"/>
              <a:buNone/>
            </a:pPr>
            <a:r>
              <a:rPr lang="en-US" b="1" u="sng">
                <a:solidFill>
                  <a:srgbClr val="990000"/>
                </a:solidFill>
                <a:effectLst>
                  <a:outerShdw blurRad="38100" dist="38100" dir="2700000" algn="tl">
                    <a:srgbClr val="000000"/>
                  </a:outerShdw>
                </a:effectLst>
              </a:rPr>
              <a:t>5.	What did Teddy Roosevelt believe government should do for citizens?</a:t>
            </a:r>
          </a:p>
          <a:p>
            <a:pPr marL="457200" indent="-457200">
              <a:lnSpc>
                <a:spcPct val="150000"/>
              </a:lnSpc>
              <a:buFont typeface="Wingdings" pitchFamily="2" charset="2"/>
              <a:buNone/>
            </a:pPr>
            <a:r>
              <a:rPr lang="en-US" b="1">
                <a:effectLst>
                  <a:outerShdw blurRad="38100" dist="38100" dir="2700000" algn="tl">
                    <a:srgbClr val="FFFFFF"/>
                  </a:outerShdw>
                </a:effectLst>
              </a:rPr>
              <a:t>President Teddy Roosevelt believed that the government’s role was to keep the powerful from taking advantage of smaller businesses and the poor so that everyone received a “square deal.”</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86050"/>
                                        </p:tgtEl>
                                        <p:attrNameLst>
                                          <p:attrName>style.visibility</p:attrName>
                                        </p:attrNameLst>
                                      </p:cBhvr>
                                      <p:to>
                                        <p:strVal val="visible"/>
                                      </p:to>
                                    </p:set>
                                    <p:anim calcmode="lin" valueType="num">
                                      <p:cBhvr>
                                        <p:cTn id="7" dur="1000" fill="hold"/>
                                        <p:tgtEl>
                                          <p:spTgt spid="386050"/>
                                        </p:tgtEl>
                                        <p:attrNameLst>
                                          <p:attrName>ppt_x</p:attrName>
                                        </p:attrNameLst>
                                      </p:cBhvr>
                                      <p:tavLst>
                                        <p:tav tm="0">
                                          <p:val>
                                            <p:strVal val="#ppt_x-.2"/>
                                          </p:val>
                                        </p:tav>
                                        <p:tav tm="100000">
                                          <p:val>
                                            <p:strVal val="#ppt_x"/>
                                          </p:val>
                                        </p:tav>
                                      </p:tavLst>
                                    </p:anim>
                                    <p:anim calcmode="lin" valueType="num">
                                      <p:cBhvr>
                                        <p:cTn id="8" dur="1000" fill="hold"/>
                                        <p:tgtEl>
                                          <p:spTgt spid="386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605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86051">
                                            <p:txEl>
                                              <p:pRg st="0" end="0"/>
                                            </p:txEl>
                                          </p:spTgt>
                                        </p:tgtEl>
                                        <p:attrNameLst>
                                          <p:attrName>style.visibility</p:attrName>
                                        </p:attrNameLst>
                                      </p:cBhvr>
                                      <p:to>
                                        <p:strVal val="visible"/>
                                      </p:to>
                                    </p:set>
                                    <p:animEffect transition="in" filter="fade">
                                      <p:cBhvr>
                                        <p:cTn id="14" dur="500"/>
                                        <p:tgtEl>
                                          <p:spTgt spid="386051">
                                            <p:txEl>
                                              <p:pRg st="0" end="0"/>
                                            </p:txEl>
                                          </p:spTgt>
                                        </p:tgtEl>
                                      </p:cBhvr>
                                    </p:animEffect>
                                    <p:anim calcmode="lin" valueType="num">
                                      <p:cBhvr>
                                        <p:cTn id="15" dur="500" fill="hold"/>
                                        <p:tgtEl>
                                          <p:spTgt spid="3860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60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86051">
                                            <p:txEl>
                                              <p:pRg st="1" end="1"/>
                                            </p:txEl>
                                          </p:spTgt>
                                        </p:tgtEl>
                                        <p:attrNameLst>
                                          <p:attrName>style.visibility</p:attrName>
                                        </p:attrNameLst>
                                      </p:cBhvr>
                                      <p:to>
                                        <p:strVal val="visible"/>
                                      </p:to>
                                    </p:set>
                                    <p:animEffect transition="in" filter="fade">
                                      <p:cBhvr>
                                        <p:cTn id="21" dur="500"/>
                                        <p:tgtEl>
                                          <p:spTgt spid="386051">
                                            <p:txEl>
                                              <p:pRg st="1" end="1"/>
                                            </p:txEl>
                                          </p:spTgt>
                                        </p:tgtEl>
                                      </p:cBhvr>
                                    </p:animEffect>
                                    <p:anim calcmode="lin" valueType="num">
                                      <p:cBhvr>
                                        <p:cTn id="22" dur="500" fill="hold"/>
                                        <p:tgtEl>
                                          <p:spTgt spid="38605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8605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0" grpId="0"/>
      <p:bldP spid="386051"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800" b="1" u="sng">
                <a:effectLst>
                  <a:outerShdw blurRad="38100" dist="38100" dir="2700000" algn="tl">
                    <a:srgbClr val="C0C0C0"/>
                  </a:outerShdw>
                </a:effectLst>
                <a:latin typeface="Perpetua" pitchFamily="18" charset="0"/>
              </a:rPr>
              <a:t>Section 4 –</a:t>
            </a:r>
            <a:r>
              <a:rPr lang="en-US" sz="3800" b="1">
                <a:effectLst>
                  <a:outerShdw blurRad="38100" dist="38100" dir="2700000" algn="tl">
                    <a:srgbClr val="C0C0C0"/>
                  </a:outerShdw>
                </a:effectLst>
                <a:latin typeface="Perpetua" pitchFamily="18" charset="0"/>
              </a:rPr>
              <a:t> </a:t>
            </a:r>
            <a:br>
              <a:rPr lang="en-US" sz="3800" b="1">
                <a:effectLst>
                  <a:outerShdw blurRad="38100" dist="38100" dir="2700000" algn="tl">
                    <a:srgbClr val="C0C0C0"/>
                  </a:outerShdw>
                </a:effectLst>
                <a:latin typeface="Perpetua" pitchFamily="18" charset="0"/>
              </a:rPr>
            </a:br>
            <a:r>
              <a:rPr lang="en-US" sz="3800" b="1">
                <a:effectLst>
                  <a:outerShdw blurRad="38100" dist="38100" dir="2700000" algn="tl">
                    <a:srgbClr val="C0C0C0"/>
                  </a:outerShdw>
                </a:effectLst>
                <a:latin typeface="Perpetua" pitchFamily="18" charset="0"/>
              </a:rPr>
              <a:t>Progressivism Under Taft</a:t>
            </a:r>
          </a:p>
        </p:txBody>
      </p:sp>
      <p:sp>
        <p:nvSpPr>
          <p:cNvPr id="12291" name="Rectangle 3"/>
          <p:cNvSpPr>
            <a:spLocks noGrp="1" noChangeArrowheads="1"/>
          </p:cNvSpPr>
          <p:nvPr>
            <p:ph type="body" idx="1"/>
          </p:nvPr>
        </p:nvSpPr>
        <p:spPr/>
        <p:txBody>
          <a:bodyPr/>
          <a:lstStyle/>
          <a:p>
            <a:pPr algn="ctr">
              <a:buFont typeface="Wingdings" pitchFamily="2" charset="2"/>
              <a:buNone/>
            </a:pPr>
            <a:endParaRPr lang="en-US" sz="1000" b="1" u="sng">
              <a:solidFill>
                <a:srgbClr val="000099"/>
              </a:solidFill>
              <a:latin typeface="High Tower Text" pitchFamily="18" charset="0"/>
            </a:endParaRPr>
          </a:p>
          <a:p>
            <a:pPr algn="ctr">
              <a:lnSpc>
                <a:spcPct val="130000"/>
              </a:lnSpc>
              <a:buFont typeface="Wingdings" pitchFamily="2" charset="2"/>
              <a:buNone/>
            </a:pPr>
            <a:r>
              <a:rPr lang="en-US" sz="4100" b="1" u="sng">
                <a:solidFill>
                  <a:srgbClr val="000099"/>
                </a:solidFill>
                <a:effectLst>
                  <a:outerShdw blurRad="38100" dist="38100" dir="2700000" algn="tl">
                    <a:srgbClr val="C0C0C0"/>
                  </a:outerShdw>
                </a:effectLst>
                <a:latin typeface="High Tower Text" pitchFamily="18" charset="0"/>
              </a:rPr>
              <a:t>Main Idea:</a:t>
            </a:r>
          </a:p>
          <a:p>
            <a:pPr algn="ctr">
              <a:lnSpc>
                <a:spcPct val="130000"/>
              </a:lnSpc>
              <a:buFont typeface="Wingdings" pitchFamily="2" charset="2"/>
              <a:buNone/>
            </a:pPr>
            <a:r>
              <a:rPr lang="en-US" sz="3400">
                <a:solidFill>
                  <a:srgbClr val="000099"/>
                </a:solidFill>
                <a:effectLst>
                  <a:outerShdw blurRad="38100" dist="38100" dir="2700000" algn="tl">
                    <a:srgbClr val="C0C0C0"/>
                  </a:outerShdw>
                </a:effectLst>
                <a:latin typeface="High Tower Text" pitchFamily="18" charset="0"/>
              </a:rPr>
              <a:t>William H. Taft’s ambivalent approach to progressive reform led to a split in the Republican Party and the loss of the presidency to the Democrats.</a:t>
            </a:r>
            <a:endParaRPr lang="en-US">
              <a:solidFill>
                <a:srgbClr val="000099"/>
              </a:solidFill>
              <a:effectLst>
                <a:outerShdw blurRad="38100" dist="38100" dir="2700000" algn="tl">
                  <a:srgbClr val="C0C0C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ppt_x</p:attrName>
                                        </p:attrNameLst>
                                      </p:cBhvr>
                                      <p:tavLst>
                                        <p:tav tm="0">
                                          <p:val>
                                            <p:strVal val="#ppt_x-.2"/>
                                          </p:val>
                                        </p:tav>
                                        <p:tav tm="100000">
                                          <p:val>
                                            <p:strVal val="#ppt_x"/>
                                          </p:val>
                                        </p:tav>
                                      </p:tavLst>
                                    </p:anim>
                                    <p:anim calcmode="lin" valueType="num">
                                      <p:cBhvr>
                                        <p:cTn id="8" dur="1000" fill="hold"/>
                                        <p:tgtEl>
                                          <p:spTgt spid="122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Effect transition="in" filter="fade">
                                      <p:cBhvr>
                                        <p:cTn id="14" dur="500"/>
                                        <p:tgtEl>
                                          <p:spTgt spid="12291">
                                            <p:txEl>
                                              <p:pRg st="1" end="1"/>
                                            </p:txEl>
                                          </p:spTgt>
                                        </p:tgtEl>
                                      </p:cBhvr>
                                    </p:animEffect>
                                    <p:anim calcmode="lin" valueType="num">
                                      <p:cBhvr>
                                        <p:cTn id="15"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229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Effect transition="in" filter="fade">
                                      <p:cBhvr>
                                        <p:cTn id="21" dur="500"/>
                                        <p:tgtEl>
                                          <p:spTgt spid="12291">
                                            <p:txEl>
                                              <p:pRg st="2" end="2"/>
                                            </p:txEl>
                                          </p:spTgt>
                                        </p:tgtEl>
                                      </p:cBhvr>
                                    </p:animEffect>
                                    <p:anim calcmode="lin" valueType="num">
                                      <p:cBhvr>
                                        <p:cTn id="22"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229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20483" name="Rectangle 3"/>
          <p:cNvSpPr>
            <a:spLocks noGrp="1" noChangeArrowheads="1"/>
          </p:cNvSpPr>
          <p:nvPr>
            <p:ph type="body" idx="1"/>
          </p:nvPr>
        </p:nvSpPr>
        <p:spPr/>
        <p:txBody>
          <a:bodyPr/>
          <a:lstStyle/>
          <a:p>
            <a:pPr marL="339725" indent="-339725" algn="ctr">
              <a:lnSpc>
                <a:spcPct val="120000"/>
              </a:lnSpc>
              <a:buClr>
                <a:schemeClr val="hlink"/>
              </a:buClr>
              <a:buFont typeface="Wingdings" pitchFamily="2" charset="2"/>
              <a:buNone/>
            </a:pPr>
            <a:r>
              <a:rPr lang="en-US" b="1" u="sng">
                <a:solidFill>
                  <a:srgbClr val="0033CC"/>
                </a:solidFill>
                <a:effectLst>
                  <a:outerShdw blurRad="38100" dist="38100" dir="2700000" algn="tl">
                    <a:srgbClr val="C0C0C0"/>
                  </a:outerShdw>
                </a:effectLst>
              </a:rPr>
              <a:t>Presidential Election of 1908</a:t>
            </a:r>
          </a:p>
        </p:txBody>
      </p:sp>
      <p:pic>
        <p:nvPicPr>
          <p:cNvPr id="20488" name="Picture 8" descr="ElectoralCollege1908"/>
          <p:cNvPicPr>
            <a:picLocks noChangeAspect="1" noChangeArrowheads="1"/>
          </p:cNvPicPr>
          <p:nvPr/>
        </p:nvPicPr>
        <p:blipFill>
          <a:blip r:embed="rId3" cstate="print"/>
          <a:srcRect/>
          <a:stretch>
            <a:fillRect/>
          </a:stretch>
        </p:blipFill>
        <p:spPr bwMode="auto">
          <a:xfrm>
            <a:off x="1066800" y="2209800"/>
            <a:ext cx="7543800" cy="406082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ppt_x</p:attrName>
                                        </p:attrNameLst>
                                      </p:cBhvr>
                                      <p:tavLst>
                                        <p:tav tm="0">
                                          <p:val>
                                            <p:strVal val="#ppt_x-.2"/>
                                          </p:val>
                                        </p:tav>
                                        <p:tav tm="100000">
                                          <p:val>
                                            <p:strVal val="#ppt_x"/>
                                          </p:val>
                                        </p:tav>
                                      </p:tavLst>
                                    </p:anim>
                                    <p:anim calcmode="lin" valueType="num">
                                      <p:cBhvr>
                                        <p:cTn id="8" dur="1000" fill="hold"/>
                                        <p:tgtEl>
                                          <p:spTgt spid="204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animEffect transition="in" filter="fade">
                                      <p:cBhvr>
                                        <p:cTn id="14" dur="500"/>
                                        <p:tgtEl>
                                          <p:spTgt spid="20483">
                                            <p:txEl>
                                              <p:pRg st="0" end="0"/>
                                            </p:txEl>
                                          </p:spTgt>
                                        </p:tgtEl>
                                      </p:cBhvr>
                                    </p:animEffect>
                                    <p:anim calcmode="lin" valueType="num">
                                      <p:cBhvr>
                                        <p:cTn id="15"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483">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algn="ctr"/>
            <a:r>
              <a:rPr lang="en-US" b="1" u="sng">
                <a:effectLst>
                  <a:outerShdw blurRad="38100" dist="38100" dir="2700000" algn="tl">
                    <a:srgbClr val="C0C0C0"/>
                  </a:outerShdw>
                </a:effectLst>
                <a:latin typeface="Perpetua" pitchFamily="18" charset="0"/>
              </a:rPr>
              <a:t>William H. Taft</a:t>
            </a:r>
          </a:p>
        </p:txBody>
      </p:sp>
      <p:sp>
        <p:nvSpPr>
          <p:cNvPr id="353283" name="Rectangle 3"/>
          <p:cNvSpPr>
            <a:spLocks noGrp="1" noChangeArrowheads="1"/>
          </p:cNvSpPr>
          <p:nvPr>
            <p:ph type="body" idx="1"/>
          </p:nvPr>
        </p:nvSpPr>
        <p:spPr/>
        <p:txBody>
          <a:bodyPr/>
          <a:lstStyle/>
          <a:p>
            <a:pPr>
              <a:lnSpc>
                <a:spcPct val="120000"/>
              </a:lnSpc>
              <a:buFont typeface="Wingdings" pitchFamily="2" charset="2"/>
              <a:buNone/>
            </a:pPr>
            <a:r>
              <a:rPr lang="en-US" sz="4000" b="1" u="sng">
                <a:solidFill>
                  <a:srgbClr val="FF0000"/>
                </a:solidFill>
                <a:effectLst>
                  <a:outerShdw blurRad="38100" dist="38100" dir="2700000" algn="tl">
                    <a:srgbClr val="C0C0C0"/>
                  </a:outerShdw>
                </a:effectLst>
              </a:rPr>
              <a:t>27</a:t>
            </a:r>
            <a:r>
              <a:rPr lang="en-US" sz="4000" b="1" u="sng" baseline="30000">
                <a:solidFill>
                  <a:srgbClr val="FF0000"/>
                </a:solidFill>
                <a:effectLst>
                  <a:outerShdw blurRad="38100" dist="38100" dir="2700000" algn="tl">
                    <a:srgbClr val="C0C0C0"/>
                  </a:outerShdw>
                </a:effectLst>
              </a:rPr>
              <a:t>th</a:t>
            </a:r>
            <a:r>
              <a:rPr lang="en-US" sz="4000" b="1" u="sng">
                <a:solidFill>
                  <a:srgbClr val="FF0000"/>
                </a:solidFill>
                <a:effectLst>
                  <a:outerShdw blurRad="38100" dist="38100" dir="2700000" algn="tl">
                    <a:srgbClr val="C0C0C0"/>
                  </a:outerShdw>
                </a:effectLst>
              </a:rPr>
              <a:t> President</a:t>
            </a:r>
            <a:r>
              <a:rPr lang="en-US" sz="4000" b="1">
                <a:solidFill>
                  <a:srgbClr val="FF0000"/>
                </a:solidFill>
                <a:effectLst>
                  <a:outerShdw blurRad="38100" dist="38100" dir="2700000" algn="tl">
                    <a:srgbClr val="C0C0C0"/>
                  </a:outerShdw>
                </a:effectLst>
              </a:rPr>
              <a:t> </a:t>
            </a:r>
          </a:p>
          <a:p>
            <a:pPr>
              <a:lnSpc>
                <a:spcPct val="120000"/>
              </a:lnSpc>
              <a:buFont typeface="Wingdings" pitchFamily="2" charset="2"/>
              <a:buNone/>
            </a:pPr>
            <a:r>
              <a:rPr lang="en-US" sz="4000" b="1">
                <a:solidFill>
                  <a:srgbClr val="0033CC"/>
                </a:solidFill>
                <a:effectLst>
                  <a:outerShdw blurRad="38100" dist="38100" dir="2700000" algn="tl">
                    <a:srgbClr val="C0C0C0"/>
                  </a:outerShdw>
                </a:effectLst>
              </a:rPr>
              <a:t>1909 – 1913</a:t>
            </a:r>
          </a:p>
          <a:p>
            <a:pPr>
              <a:lnSpc>
                <a:spcPct val="120000"/>
              </a:lnSpc>
              <a:buFont typeface="Wingdings" pitchFamily="2" charset="2"/>
              <a:buNone/>
            </a:pPr>
            <a:endParaRPr lang="en-US" sz="1400" b="1">
              <a:solidFill>
                <a:srgbClr val="FF0000"/>
              </a:solidFill>
              <a:effectLst>
                <a:outerShdw blurRad="38100" dist="38100" dir="2700000" algn="tl">
                  <a:srgbClr val="C0C0C0"/>
                </a:outerShdw>
              </a:effectLst>
            </a:endParaRPr>
          </a:p>
          <a:p>
            <a:pPr>
              <a:lnSpc>
                <a:spcPct val="120000"/>
              </a:lnSpc>
              <a:buFont typeface="Wingdings" pitchFamily="2" charset="2"/>
              <a:buNone/>
            </a:pPr>
            <a:r>
              <a:rPr lang="en-US" sz="2400" b="1" u="sng">
                <a:solidFill>
                  <a:srgbClr val="FF0000"/>
                </a:solidFill>
                <a:effectLst>
                  <a:outerShdw blurRad="38100" dist="38100" dir="2700000" algn="tl">
                    <a:srgbClr val="C0C0C0"/>
                  </a:outerShdw>
                </a:effectLst>
              </a:rPr>
              <a:t>Party:</a:t>
            </a:r>
            <a:r>
              <a:rPr lang="en-US" sz="2400" b="1">
                <a:solidFill>
                  <a:srgbClr val="FF0000"/>
                </a:solidFill>
                <a:effectLst>
                  <a:outerShdw blurRad="38100" dist="38100" dir="2700000" algn="tl">
                    <a:srgbClr val="C0C0C0"/>
                  </a:outerShdw>
                </a:effectLst>
              </a:rPr>
              <a:t> </a:t>
            </a:r>
            <a:r>
              <a:rPr lang="en-US" sz="2400" b="1">
                <a:solidFill>
                  <a:srgbClr val="0033CC"/>
                </a:solidFill>
                <a:effectLst>
                  <a:outerShdw blurRad="38100" dist="38100" dir="2700000" algn="tl">
                    <a:srgbClr val="C0C0C0"/>
                  </a:outerShdw>
                </a:effectLst>
              </a:rPr>
              <a:t>Republican</a:t>
            </a:r>
            <a:endParaRPr lang="en-US" sz="700" b="1">
              <a:solidFill>
                <a:srgbClr val="0033CC"/>
              </a:solidFill>
              <a:effectLst>
                <a:outerShdw blurRad="38100" dist="38100" dir="2700000" algn="tl">
                  <a:srgbClr val="C0C0C0"/>
                </a:outerShdw>
              </a:effectLst>
            </a:endParaRPr>
          </a:p>
          <a:p>
            <a:pPr>
              <a:lnSpc>
                <a:spcPct val="120000"/>
              </a:lnSpc>
              <a:buFont typeface="Wingdings" pitchFamily="2" charset="2"/>
              <a:buNone/>
            </a:pPr>
            <a:r>
              <a:rPr lang="en-US" sz="2400" b="1" u="sng">
                <a:solidFill>
                  <a:srgbClr val="FF0000"/>
                </a:solidFill>
                <a:effectLst>
                  <a:outerShdw blurRad="38100" dist="38100" dir="2700000" algn="tl">
                    <a:srgbClr val="C0C0C0"/>
                  </a:outerShdw>
                </a:effectLst>
              </a:rPr>
              <a:t>Home State:</a:t>
            </a:r>
          </a:p>
          <a:p>
            <a:pPr>
              <a:lnSpc>
                <a:spcPct val="120000"/>
              </a:lnSpc>
              <a:buFont typeface="Wingdings" pitchFamily="2" charset="2"/>
              <a:buNone/>
            </a:pPr>
            <a:r>
              <a:rPr lang="en-US" sz="2400" b="1">
                <a:solidFill>
                  <a:srgbClr val="0033CC"/>
                </a:solidFill>
                <a:effectLst>
                  <a:outerShdw blurRad="38100" dist="38100" dir="2700000" algn="tl">
                    <a:srgbClr val="C0C0C0"/>
                  </a:outerShdw>
                </a:effectLst>
              </a:rPr>
              <a:t>Ohio</a:t>
            </a:r>
          </a:p>
          <a:p>
            <a:pPr>
              <a:lnSpc>
                <a:spcPct val="120000"/>
              </a:lnSpc>
              <a:buFont typeface="Wingdings" pitchFamily="2" charset="2"/>
              <a:buNone/>
            </a:pPr>
            <a:endParaRPr lang="en-US" sz="700" b="1">
              <a:solidFill>
                <a:srgbClr val="0033CC"/>
              </a:solidFill>
              <a:effectLst>
                <a:outerShdw blurRad="38100" dist="38100" dir="2700000" algn="tl">
                  <a:srgbClr val="C0C0C0"/>
                </a:outerShdw>
              </a:effectLst>
            </a:endParaRPr>
          </a:p>
          <a:p>
            <a:pPr>
              <a:lnSpc>
                <a:spcPct val="120000"/>
              </a:lnSpc>
              <a:buFont typeface="Wingdings" pitchFamily="2" charset="2"/>
              <a:buNone/>
            </a:pPr>
            <a:r>
              <a:rPr lang="en-US" sz="2400" b="1" u="sng">
                <a:solidFill>
                  <a:srgbClr val="FF0000"/>
                </a:solidFill>
                <a:effectLst>
                  <a:outerShdw blurRad="38100" dist="38100" dir="2700000" algn="tl">
                    <a:srgbClr val="C0C0C0"/>
                  </a:outerShdw>
                </a:effectLst>
              </a:rPr>
              <a:t>Vice President:</a:t>
            </a:r>
            <a:r>
              <a:rPr lang="en-US" sz="2000" b="1">
                <a:solidFill>
                  <a:srgbClr val="FF0000"/>
                </a:solidFill>
                <a:effectLst>
                  <a:outerShdw blurRad="38100" dist="38100" dir="2700000" algn="tl">
                    <a:srgbClr val="C0C0C0"/>
                  </a:outerShdw>
                </a:effectLst>
              </a:rPr>
              <a:t> </a:t>
            </a:r>
          </a:p>
          <a:p>
            <a:pPr>
              <a:lnSpc>
                <a:spcPct val="120000"/>
              </a:lnSpc>
              <a:buFont typeface="Wingdings" pitchFamily="2" charset="2"/>
              <a:buNone/>
            </a:pPr>
            <a:r>
              <a:rPr lang="en-US" sz="2000" b="1">
                <a:solidFill>
                  <a:srgbClr val="0033CC"/>
                </a:solidFill>
                <a:effectLst>
                  <a:outerShdw blurRad="38100" dist="38100" dir="2700000" algn="tl">
                    <a:srgbClr val="C0C0C0"/>
                  </a:outerShdw>
                </a:effectLst>
              </a:rPr>
              <a:t>James S. Sherman</a:t>
            </a:r>
          </a:p>
        </p:txBody>
      </p:sp>
      <p:sp>
        <p:nvSpPr>
          <p:cNvPr id="353284" name="AutoShape 4" descr="ts?t=8818755839043850545"/>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53285" name="AutoShape 5" descr="Andrew Johnson"/>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53286" name="AutoShape 6" descr="ts?t=2706482274039341205"/>
          <p:cNvSpPr>
            <a:spLocks noChangeAspect="1" noChangeArrowheads="1"/>
          </p:cNvSpPr>
          <p:nvPr/>
        </p:nvSpPr>
        <p:spPr bwMode="auto">
          <a:xfrm>
            <a:off x="4419600" y="3276600"/>
            <a:ext cx="304800" cy="304800"/>
          </a:xfrm>
          <a:prstGeom prst="rect">
            <a:avLst/>
          </a:prstGeom>
          <a:noFill/>
        </p:spPr>
        <p:txBody>
          <a:bodyPr/>
          <a:lstStyle/>
          <a:p>
            <a:endParaRPr lang="en-US" b="0">
              <a:latin typeface="Arial" charset="0"/>
            </a:endParaRPr>
          </a:p>
        </p:txBody>
      </p:sp>
      <p:pic>
        <p:nvPicPr>
          <p:cNvPr id="353289" name="Picture 9" descr="William_Taft"/>
          <p:cNvPicPr>
            <a:picLocks noChangeAspect="1" noChangeArrowheads="1"/>
          </p:cNvPicPr>
          <p:nvPr/>
        </p:nvPicPr>
        <p:blipFill>
          <a:blip r:embed="rId3" cstate="print"/>
          <a:srcRect/>
          <a:stretch>
            <a:fillRect/>
          </a:stretch>
        </p:blipFill>
        <p:spPr bwMode="auto">
          <a:xfrm>
            <a:off x="4724400" y="1828800"/>
            <a:ext cx="3275013" cy="4191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pPr algn="ctr"/>
            <a:r>
              <a:rPr lang="en-US" sz="3800" b="1" u="sng">
                <a:solidFill>
                  <a:schemeClr val="tx1"/>
                </a:solidFill>
                <a:effectLst>
                  <a:outerShdw blurRad="38100" dist="38100" dir="2700000" algn="tl">
                    <a:srgbClr val="C0C0C0"/>
                  </a:outerShdw>
                </a:effectLst>
                <a:latin typeface="Perpetua" pitchFamily="18" charset="0"/>
              </a:rPr>
              <a:t>William H. Taft</a:t>
            </a:r>
          </a:p>
        </p:txBody>
      </p:sp>
      <p:sp>
        <p:nvSpPr>
          <p:cNvPr id="355331" name="Rectangle 3"/>
          <p:cNvSpPr>
            <a:spLocks noGrp="1" noChangeArrowheads="1"/>
          </p:cNvSpPr>
          <p:nvPr>
            <p:ph type="body" sz="half" idx="1"/>
          </p:nvPr>
        </p:nvSpPr>
        <p:spPr>
          <a:xfrm>
            <a:off x="914400" y="1600200"/>
            <a:ext cx="4318000" cy="4530725"/>
          </a:xfrm>
        </p:spPr>
        <p:txBody>
          <a:bodyPr/>
          <a:lstStyle/>
          <a:p>
            <a:pPr algn="ctr">
              <a:lnSpc>
                <a:spcPct val="120000"/>
              </a:lnSpc>
              <a:buFont typeface="Wingdings" pitchFamily="2" charset="2"/>
              <a:buNone/>
            </a:pPr>
            <a:r>
              <a:rPr lang="en-US" sz="2300" b="1" u="sng">
                <a:effectLst>
                  <a:outerShdw blurRad="38100" dist="38100" dir="2700000" algn="tl">
                    <a:srgbClr val="C0C0C0"/>
                  </a:outerShdw>
                </a:effectLst>
              </a:rPr>
              <a:t>Domestic </a:t>
            </a:r>
          </a:p>
          <a:p>
            <a:pPr>
              <a:lnSpc>
                <a:spcPct val="120000"/>
              </a:lnSpc>
              <a:buClr>
                <a:srgbClr val="990000"/>
              </a:buClr>
              <a:buFont typeface="Wingdings" pitchFamily="2" charset="2"/>
              <a:buChar char="§"/>
            </a:pPr>
            <a:r>
              <a:rPr lang="en-US" sz="2400">
                <a:solidFill>
                  <a:srgbClr val="990000"/>
                </a:solidFill>
                <a:effectLst>
                  <a:outerShdw blurRad="38100" dist="38100" dir="2700000" algn="tl">
                    <a:srgbClr val="C0C0C0"/>
                  </a:outerShdw>
                </a:effectLst>
              </a:rPr>
              <a:t>Largest president (300 lbs.)</a:t>
            </a:r>
          </a:p>
          <a:p>
            <a:pPr>
              <a:lnSpc>
                <a:spcPct val="120000"/>
              </a:lnSpc>
              <a:buClr>
                <a:srgbClr val="990000"/>
              </a:buClr>
              <a:buFont typeface="Wingdings" pitchFamily="2" charset="2"/>
              <a:buChar char="§"/>
            </a:pPr>
            <a:r>
              <a:rPr lang="en-US" sz="2400">
                <a:solidFill>
                  <a:srgbClr val="990000"/>
                </a:solidFill>
                <a:effectLst>
                  <a:outerShdw blurRad="38100" dist="38100" dir="2700000" algn="tl">
                    <a:srgbClr val="C0C0C0"/>
                  </a:outerShdw>
                </a:effectLst>
              </a:rPr>
              <a:t>16</a:t>
            </a:r>
            <a:r>
              <a:rPr lang="en-US" sz="2400" baseline="30000">
                <a:solidFill>
                  <a:srgbClr val="990000"/>
                </a:solidFill>
                <a:effectLst>
                  <a:outerShdw blurRad="38100" dist="38100" dir="2700000" algn="tl">
                    <a:srgbClr val="C0C0C0"/>
                  </a:outerShdw>
                </a:effectLst>
              </a:rPr>
              <a:t>th</a:t>
            </a:r>
            <a:r>
              <a:rPr lang="en-US" sz="2400">
                <a:solidFill>
                  <a:srgbClr val="990000"/>
                </a:solidFill>
                <a:effectLst>
                  <a:outerShdw blurRad="38100" dist="38100" dir="2700000" algn="tl">
                    <a:srgbClr val="C0C0C0"/>
                  </a:outerShdw>
                </a:effectLst>
              </a:rPr>
              <a:t> Amendment &amp; 17</a:t>
            </a:r>
            <a:r>
              <a:rPr lang="en-US" sz="2400" baseline="30000">
                <a:solidFill>
                  <a:srgbClr val="990000"/>
                </a:solidFill>
                <a:effectLst>
                  <a:outerShdw blurRad="38100" dist="38100" dir="2700000" algn="tl">
                    <a:srgbClr val="C0C0C0"/>
                  </a:outerShdw>
                </a:effectLst>
              </a:rPr>
              <a:t>th</a:t>
            </a:r>
            <a:r>
              <a:rPr lang="en-US" sz="2400">
                <a:solidFill>
                  <a:srgbClr val="990000"/>
                </a:solidFill>
                <a:effectLst>
                  <a:outerShdw blurRad="38100" dist="38100" dir="2700000" algn="tl">
                    <a:srgbClr val="C0C0C0"/>
                  </a:outerShdw>
                </a:effectLst>
              </a:rPr>
              <a:t> Amendment passed during his presidency</a:t>
            </a:r>
          </a:p>
          <a:p>
            <a:pPr>
              <a:lnSpc>
                <a:spcPct val="120000"/>
              </a:lnSpc>
              <a:buClr>
                <a:srgbClr val="990000"/>
              </a:buClr>
              <a:buFont typeface="Wingdings" pitchFamily="2" charset="2"/>
              <a:buChar char="§"/>
            </a:pPr>
            <a:r>
              <a:rPr lang="en-US" sz="2400">
                <a:solidFill>
                  <a:srgbClr val="990000"/>
                </a:solidFill>
                <a:effectLst>
                  <a:outerShdw blurRad="38100" dist="38100" dir="2700000" algn="tl">
                    <a:srgbClr val="C0C0C0"/>
                  </a:outerShdw>
                </a:effectLst>
              </a:rPr>
              <a:t>Considered the least progressive of the three “Progressive” presidents</a:t>
            </a:r>
            <a:endParaRPr lang="en-US" sz="2400">
              <a:solidFill>
                <a:srgbClr val="990000"/>
              </a:solidFill>
            </a:endParaRPr>
          </a:p>
        </p:txBody>
      </p:sp>
      <p:sp>
        <p:nvSpPr>
          <p:cNvPr id="355332" name="Rectangle 4"/>
          <p:cNvSpPr>
            <a:spLocks noGrp="1" noChangeArrowheads="1"/>
          </p:cNvSpPr>
          <p:nvPr>
            <p:ph type="body" sz="half" idx="2"/>
          </p:nvPr>
        </p:nvSpPr>
        <p:spPr>
          <a:xfrm>
            <a:off x="5376863" y="1600200"/>
            <a:ext cx="3309937" cy="4530725"/>
          </a:xfrm>
        </p:spPr>
        <p:txBody>
          <a:bodyPr/>
          <a:lstStyle/>
          <a:p>
            <a:pPr algn="ctr">
              <a:lnSpc>
                <a:spcPct val="130000"/>
              </a:lnSpc>
              <a:buFont typeface="Wingdings" pitchFamily="2" charset="2"/>
              <a:buNone/>
            </a:pPr>
            <a:r>
              <a:rPr lang="en-US" sz="2400" b="1" u="sng">
                <a:effectLst>
                  <a:outerShdw blurRad="38100" dist="38100" dir="2700000" algn="tl">
                    <a:srgbClr val="C0C0C0"/>
                  </a:outerShdw>
                </a:effectLst>
              </a:rPr>
              <a:t>Foreign</a:t>
            </a:r>
          </a:p>
          <a:p>
            <a:pPr>
              <a:lnSpc>
                <a:spcPct val="130000"/>
              </a:lnSpc>
              <a:buClr>
                <a:srgbClr val="990000"/>
              </a:buClr>
              <a:buFont typeface="Wingdings" pitchFamily="2" charset="2"/>
              <a:buChar char="§"/>
            </a:pPr>
            <a:r>
              <a:rPr lang="en-US" sz="2400">
                <a:solidFill>
                  <a:srgbClr val="990000"/>
                </a:solidFill>
                <a:effectLst>
                  <a:outerShdw blurRad="38100" dist="38100" dir="2700000" algn="tl">
                    <a:srgbClr val="C0C0C0"/>
                  </a:outerShdw>
                </a:effectLst>
              </a:rPr>
              <a:t>Supported the use of “Dollar Diplomacy” as a foreign policy tool in Latin America</a:t>
            </a:r>
          </a:p>
          <a:p>
            <a:pPr>
              <a:buClr>
                <a:schemeClr val="tx1"/>
              </a:buClr>
              <a:buFont typeface="Wingdings" pitchFamily="2" charset="2"/>
              <a:buChar char="q"/>
            </a:pPr>
            <a:endParaRPr lang="en-US" sz="2400">
              <a:solidFill>
                <a:srgbClr val="990000"/>
              </a:solidFill>
              <a:effectLst>
                <a:outerShdw blurRad="38100" dist="38100" dir="2700000" algn="tl">
                  <a:srgbClr val="C0C0C0"/>
                </a:outerShdw>
              </a:effectLst>
            </a:endParaRPr>
          </a:p>
          <a:p>
            <a:pPr>
              <a:buClr>
                <a:schemeClr val="hlink"/>
              </a:buClr>
              <a:buFont typeface="Wingdings" pitchFamily="2" charset="2"/>
              <a:buNone/>
            </a:pPr>
            <a:endParaRPr lang="en-US" sz="2000" b="1" u="sng">
              <a:effectLst>
                <a:outerShdw blurRad="38100" dist="38100" dir="2700000" algn="tl">
                  <a:srgbClr val="C0C0C0"/>
                </a:outerShdw>
              </a:effectLst>
              <a:latin typeface="Papyrus" pitchFamily="66"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349187" name="Rectangle 3"/>
          <p:cNvSpPr>
            <a:spLocks noGrp="1" noChangeArrowheads="1"/>
          </p:cNvSpPr>
          <p:nvPr>
            <p:ph type="body" idx="1"/>
          </p:nvPr>
        </p:nvSpPr>
        <p:spPr/>
        <p:txBody>
          <a:bodyPr/>
          <a:lstStyle/>
          <a:p>
            <a:pPr marL="339725" indent="-339725">
              <a:lnSpc>
                <a:spcPct val="150000"/>
              </a:lnSpc>
              <a:buClr>
                <a:schemeClr val="hlink"/>
              </a:buClr>
              <a:buFont typeface="Wingdings" pitchFamily="2" charset="2"/>
              <a:buNone/>
            </a:pPr>
            <a:r>
              <a:rPr lang="en-US" sz="2400" b="1" u="sng">
                <a:solidFill>
                  <a:srgbClr val="000099"/>
                </a:solidFill>
              </a:rPr>
              <a:t>William Howard Taft [1909 – 1913]</a:t>
            </a:r>
            <a:r>
              <a:rPr lang="en-US" sz="2400" b="1"/>
              <a:t> </a:t>
            </a:r>
            <a:r>
              <a:rPr lang="en-US" sz="2400"/>
              <a:t>– </a:t>
            </a:r>
          </a:p>
          <a:p>
            <a:pPr marL="339725" indent="-339725">
              <a:lnSpc>
                <a:spcPct val="150000"/>
              </a:lnSpc>
              <a:buClr>
                <a:srgbClr val="990000"/>
              </a:buClr>
              <a:buFont typeface="Wingdings" pitchFamily="2" charset="2"/>
              <a:buChar char="§"/>
            </a:pPr>
            <a:r>
              <a:rPr lang="en-US" sz="2400">
                <a:effectLst>
                  <a:outerShdw blurRad="38100" dist="38100" dir="2700000" algn="tl">
                    <a:srgbClr val="C0C0C0"/>
                  </a:outerShdw>
                </a:effectLst>
              </a:rPr>
              <a:t>Secretary of War under Roosevelt who won the Presidential Election of 1908 election over Democrat William Jennings Bryan.</a:t>
            </a:r>
          </a:p>
          <a:p>
            <a:pPr marL="339725" indent="-339725">
              <a:lnSpc>
                <a:spcPct val="150000"/>
              </a:lnSpc>
              <a:buClr>
                <a:schemeClr val="hlink"/>
              </a:buClr>
              <a:buFont typeface="Wingdings" pitchFamily="2" charset="2"/>
              <a:buNone/>
            </a:pPr>
            <a:r>
              <a:rPr lang="en-US" sz="2400" b="1" u="sng">
                <a:solidFill>
                  <a:srgbClr val="000099"/>
                </a:solidFill>
              </a:rPr>
              <a:t>Taft Stumbles</a:t>
            </a:r>
            <a:r>
              <a:rPr lang="en-US" sz="2400" b="1"/>
              <a:t> –</a:t>
            </a:r>
            <a:r>
              <a:rPr lang="en-US" sz="2400"/>
              <a:t> </a:t>
            </a:r>
          </a:p>
          <a:p>
            <a:pPr marL="339725" indent="-339725">
              <a:lnSpc>
                <a:spcPct val="150000"/>
              </a:lnSpc>
              <a:buClr>
                <a:srgbClr val="990000"/>
              </a:buClr>
              <a:buFont typeface="Wingdings" pitchFamily="2" charset="2"/>
              <a:buChar char="§"/>
            </a:pPr>
            <a:r>
              <a:rPr lang="en-US" sz="2400">
                <a:effectLst>
                  <a:outerShdw blurRad="38100" dist="38100" dir="2700000" algn="tl">
                    <a:srgbClr val="C0C0C0"/>
                  </a:outerShdw>
                </a:effectLst>
              </a:rPr>
              <a:t>Despite winning 90 cases against businesses trusts, Taft was cautious in the area of tariffs and conservation.</a:t>
            </a:r>
            <a:endParaRPr lang="en-US" sz="2400" b="1" u="sng">
              <a:effectLst>
                <a:outerShdw blurRad="38100" dist="38100" dir="2700000" algn="tl">
                  <a:srgbClr val="C0C0C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49186"/>
                                        </p:tgtEl>
                                        <p:attrNameLst>
                                          <p:attrName>style.visibility</p:attrName>
                                        </p:attrNameLst>
                                      </p:cBhvr>
                                      <p:to>
                                        <p:strVal val="visible"/>
                                      </p:to>
                                    </p:set>
                                    <p:anim calcmode="lin" valueType="num">
                                      <p:cBhvr>
                                        <p:cTn id="7" dur="1000" fill="hold"/>
                                        <p:tgtEl>
                                          <p:spTgt spid="349186"/>
                                        </p:tgtEl>
                                        <p:attrNameLst>
                                          <p:attrName>ppt_x</p:attrName>
                                        </p:attrNameLst>
                                      </p:cBhvr>
                                      <p:tavLst>
                                        <p:tav tm="0">
                                          <p:val>
                                            <p:strVal val="#ppt_x-.2"/>
                                          </p:val>
                                        </p:tav>
                                        <p:tav tm="100000">
                                          <p:val>
                                            <p:strVal val="#ppt_x"/>
                                          </p:val>
                                        </p:tav>
                                      </p:tavLst>
                                    </p:anim>
                                    <p:anim calcmode="lin" valueType="num">
                                      <p:cBhvr>
                                        <p:cTn id="8" dur="1000" fill="hold"/>
                                        <p:tgtEl>
                                          <p:spTgt spid="3491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4918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49187">
                                            <p:txEl>
                                              <p:pRg st="0" end="0"/>
                                            </p:txEl>
                                          </p:spTgt>
                                        </p:tgtEl>
                                        <p:attrNameLst>
                                          <p:attrName>style.visibility</p:attrName>
                                        </p:attrNameLst>
                                      </p:cBhvr>
                                      <p:to>
                                        <p:strVal val="visible"/>
                                      </p:to>
                                    </p:set>
                                    <p:animEffect transition="in" filter="fade">
                                      <p:cBhvr>
                                        <p:cTn id="14" dur="500"/>
                                        <p:tgtEl>
                                          <p:spTgt spid="349187">
                                            <p:txEl>
                                              <p:pRg st="0" end="0"/>
                                            </p:txEl>
                                          </p:spTgt>
                                        </p:tgtEl>
                                      </p:cBhvr>
                                    </p:animEffect>
                                    <p:anim calcmode="lin" valueType="num">
                                      <p:cBhvr>
                                        <p:cTn id="15" dur="500" fill="hold"/>
                                        <p:tgtEl>
                                          <p:spTgt spid="34918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4918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49187">
                                            <p:txEl>
                                              <p:pRg st="1" end="1"/>
                                            </p:txEl>
                                          </p:spTgt>
                                        </p:tgtEl>
                                        <p:attrNameLst>
                                          <p:attrName>style.visibility</p:attrName>
                                        </p:attrNameLst>
                                      </p:cBhvr>
                                      <p:to>
                                        <p:strVal val="visible"/>
                                      </p:to>
                                    </p:set>
                                    <p:animEffect transition="in" filter="fade">
                                      <p:cBhvr>
                                        <p:cTn id="21" dur="500"/>
                                        <p:tgtEl>
                                          <p:spTgt spid="349187">
                                            <p:txEl>
                                              <p:pRg st="1" end="1"/>
                                            </p:txEl>
                                          </p:spTgt>
                                        </p:tgtEl>
                                      </p:cBhvr>
                                    </p:animEffect>
                                    <p:anim calcmode="lin" valueType="num">
                                      <p:cBhvr>
                                        <p:cTn id="22" dur="500" fill="hold"/>
                                        <p:tgtEl>
                                          <p:spTgt spid="34918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4918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49187">
                                            <p:txEl>
                                              <p:pRg st="2" end="2"/>
                                            </p:txEl>
                                          </p:spTgt>
                                        </p:tgtEl>
                                        <p:attrNameLst>
                                          <p:attrName>style.visibility</p:attrName>
                                        </p:attrNameLst>
                                      </p:cBhvr>
                                      <p:to>
                                        <p:strVal val="visible"/>
                                      </p:to>
                                    </p:set>
                                    <p:animEffect transition="in" filter="fade">
                                      <p:cBhvr>
                                        <p:cTn id="28" dur="500"/>
                                        <p:tgtEl>
                                          <p:spTgt spid="349187">
                                            <p:txEl>
                                              <p:pRg st="2" end="2"/>
                                            </p:txEl>
                                          </p:spTgt>
                                        </p:tgtEl>
                                      </p:cBhvr>
                                    </p:animEffect>
                                    <p:anim calcmode="lin" valueType="num">
                                      <p:cBhvr>
                                        <p:cTn id="29" dur="500" fill="hold"/>
                                        <p:tgtEl>
                                          <p:spTgt spid="34918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4918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49187">
                                            <p:txEl>
                                              <p:pRg st="3" end="3"/>
                                            </p:txEl>
                                          </p:spTgt>
                                        </p:tgtEl>
                                        <p:attrNameLst>
                                          <p:attrName>style.visibility</p:attrName>
                                        </p:attrNameLst>
                                      </p:cBhvr>
                                      <p:to>
                                        <p:strVal val="visible"/>
                                      </p:to>
                                    </p:set>
                                    <p:animEffect transition="in" filter="fade">
                                      <p:cBhvr>
                                        <p:cTn id="35" dur="500"/>
                                        <p:tgtEl>
                                          <p:spTgt spid="349187">
                                            <p:txEl>
                                              <p:pRg st="3" end="3"/>
                                            </p:txEl>
                                          </p:spTgt>
                                        </p:tgtEl>
                                      </p:cBhvr>
                                    </p:animEffect>
                                    <p:anim calcmode="lin" valueType="num">
                                      <p:cBhvr>
                                        <p:cTn id="36" dur="500" fill="hold"/>
                                        <p:tgtEl>
                                          <p:spTgt spid="34918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4918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p:bldP spid="349187"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292867" name="Rectangle 3"/>
          <p:cNvSpPr>
            <a:spLocks noGrp="1" noChangeArrowheads="1"/>
          </p:cNvSpPr>
          <p:nvPr>
            <p:ph type="body" idx="1"/>
          </p:nvPr>
        </p:nvSpPr>
        <p:spPr/>
        <p:txBody>
          <a:bodyPr/>
          <a:lstStyle/>
          <a:p>
            <a:pPr marL="339725" indent="-339725">
              <a:lnSpc>
                <a:spcPct val="150000"/>
              </a:lnSpc>
              <a:buFont typeface="Wingdings" pitchFamily="2" charset="2"/>
              <a:buNone/>
            </a:pPr>
            <a:r>
              <a:rPr lang="en-US" sz="2400" b="1" u="sng">
                <a:solidFill>
                  <a:srgbClr val="000099"/>
                </a:solidFill>
              </a:rPr>
              <a:t>Payne-Aldrich Tariff</a:t>
            </a:r>
            <a:r>
              <a:rPr lang="en-US" sz="2400" b="1"/>
              <a:t> – </a:t>
            </a:r>
          </a:p>
          <a:p>
            <a:pPr marL="339725" indent="-339725">
              <a:lnSpc>
                <a:spcPct val="150000"/>
              </a:lnSpc>
              <a:buClr>
                <a:srgbClr val="990000"/>
              </a:buClr>
              <a:buFont typeface="Wingdings" pitchFamily="2" charset="2"/>
              <a:buChar char="§"/>
            </a:pPr>
            <a:r>
              <a:rPr lang="en-US" sz="2400">
                <a:effectLst>
                  <a:outerShdw blurRad="38100" dist="38100" dir="2700000" algn="tl">
                    <a:srgbClr val="C0C0C0"/>
                  </a:outerShdw>
                </a:effectLst>
              </a:rPr>
              <a:t>Signed by Taft (angering Progressive Republicans) and was a compromise of rate increases and decreases on foreign goods.</a:t>
            </a:r>
          </a:p>
          <a:p>
            <a:pPr marL="339725" indent="-339725">
              <a:lnSpc>
                <a:spcPct val="150000"/>
              </a:lnSpc>
              <a:buClr>
                <a:schemeClr val="hlink"/>
              </a:buClr>
              <a:buFont typeface="Wingdings" pitchFamily="2" charset="2"/>
              <a:buNone/>
            </a:pPr>
            <a:r>
              <a:rPr lang="en-US" sz="2400" b="1" u="sng">
                <a:solidFill>
                  <a:srgbClr val="000099"/>
                </a:solidFill>
              </a:rPr>
              <a:t>Disputing Public Lands</a:t>
            </a:r>
            <a:r>
              <a:rPr lang="en-US" sz="2400" b="1"/>
              <a:t> – </a:t>
            </a:r>
          </a:p>
          <a:p>
            <a:pPr marL="339725" indent="-339725">
              <a:lnSpc>
                <a:spcPct val="150000"/>
              </a:lnSpc>
              <a:buClr>
                <a:srgbClr val="990000"/>
              </a:buClr>
              <a:buFont typeface="Wingdings" pitchFamily="2" charset="2"/>
              <a:buChar char="§"/>
            </a:pPr>
            <a:r>
              <a:rPr lang="en-US" sz="2400">
                <a:effectLst>
                  <a:outerShdw blurRad="38100" dist="38100" dir="2700000" algn="tl">
                    <a:srgbClr val="C0C0C0"/>
                  </a:outerShdw>
                </a:effectLst>
              </a:rPr>
              <a:t>Taft’s appointment of Secretary of the Interior (Richard Ballinger) led to the removal of 1 million acres of public land angering conservationists.</a:t>
            </a:r>
            <a:endParaRPr lang="en-US" sz="2400" b="1" u="sng">
              <a:effectLst>
                <a:outerShdw blurRad="38100" dist="38100" dir="2700000" algn="tl">
                  <a:srgbClr val="C0C0C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92866"/>
                                        </p:tgtEl>
                                        <p:attrNameLst>
                                          <p:attrName>style.visibility</p:attrName>
                                        </p:attrNameLst>
                                      </p:cBhvr>
                                      <p:to>
                                        <p:strVal val="visible"/>
                                      </p:to>
                                    </p:set>
                                    <p:anim calcmode="lin" valueType="num">
                                      <p:cBhvr>
                                        <p:cTn id="7" dur="1000" fill="hold"/>
                                        <p:tgtEl>
                                          <p:spTgt spid="292866"/>
                                        </p:tgtEl>
                                        <p:attrNameLst>
                                          <p:attrName>ppt_x</p:attrName>
                                        </p:attrNameLst>
                                      </p:cBhvr>
                                      <p:tavLst>
                                        <p:tav tm="0">
                                          <p:val>
                                            <p:strVal val="#ppt_x-.2"/>
                                          </p:val>
                                        </p:tav>
                                        <p:tav tm="100000">
                                          <p:val>
                                            <p:strVal val="#ppt_x"/>
                                          </p:val>
                                        </p:tav>
                                      </p:tavLst>
                                    </p:anim>
                                    <p:anim calcmode="lin" valueType="num">
                                      <p:cBhvr>
                                        <p:cTn id="8" dur="1000" fill="hold"/>
                                        <p:tgtEl>
                                          <p:spTgt spid="2928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286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92867">
                                            <p:txEl>
                                              <p:pRg st="0" end="0"/>
                                            </p:txEl>
                                          </p:spTgt>
                                        </p:tgtEl>
                                        <p:attrNameLst>
                                          <p:attrName>style.visibility</p:attrName>
                                        </p:attrNameLst>
                                      </p:cBhvr>
                                      <p:to>
                                        <p:strVal val="visible"/>
                                      </p:to>
                                    </p:set>
                                    <p:animEffect transition="in" filter="fade">
                                      <p:cBhvr>
                                        <p:cTn id="14" dur="500"/>
                                        <p:tgtEl>
                                          <p:spTgt spid="292867">
                                            <p:txEl>
                                              <p:pRg st="0" end="0"/>
                                            </p:txEl>
                                          </p:spTgt>
                                        </p:tgtEl>
                                      </p:cBhvr>
                                    </p:animEffect>
                                    <p:anim calcmode="lin" valueType="num">
                                      <p:cBhvr>
                                        <p:cTn id="15" dur="500" fill="hold"/>
                                        <p:tgtEl>
                                          <p:spTgt spid="29286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9286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92867">
                                            <p:txEl>
                                              <p:pRg st="1" end="1"/>
                                            </p:txEl>
                                          </p:spTgt>
                                        </p:tgtEl>
                                        <p:attrNameLst>
                                          <p:attrName>style.visibility</p:attrName>
                                        </p:attrNameLst>
                                      </p:cBhvr>
                                      <p:to>
                                        <p:strVal val="visible"/>
                                      </p:to>
                                    </p:set>
                                    <p:animEffect transition="in" filter="fade">
                                      <p:cBhvr>
                                        <p:cTn id="21" dur="500"/>
                                        <p:tgtEl>
                                          <p:spTgt spid="292867">
                                            <p:txEl>
                                              <p:pRg st="1" end="1"/>
                                            </p:txEl>
                                          </p:spTgt>
                                        </p:tgtEl>
                                      </p:cBhvr>
                                    </p:animEffect>
                                    <p:anim calcmode="lin" valueType="num">
                                      <p:cBhvr>
                                        <p:cTn id="22" dur="500" fill="hold"/>
                                        <p:tgtEl>
                                          <p:spTgt spid="29286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9286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92867">
                                            <p:txEl>
                                              <p:pRg st="2" end="2"/>
                                            </p:txEl>
                                          </p:spTgt>
                                        </p:tgtEl>
                                        <p:attrNameLst>
                                          <p:attrName>style.visibility</p:attrName>
                                        </p:attrNameLst>
                                      </p:cBhvr>
                                      <p:to>
                                        <p:strVal val="visible"/>
                                      </p:to>
                                    </p:set>
                                    <p:animEffect transition="in" filter="fade">
                                      <p:cBhvr>
                                        <p:cTn id="28" dur="500"/>
                                        <p:tgtEl>
                                          <p:spTgt spid="292867">
                                            <p:txEl>
                                              <p:pRg st="2" end="2"/>
                                            </p:txEl>
                                          </p:spTgt>
                                        </p:tgtEl>
                                      </p:cBhvr>
                                    </p:animEffect>
                                    <p:anim calcmode="lin" valueType="num">
                                      <p:cBhvr>
                                        <p:cTn id="29" dur="500" fill="hold"/>
                                        <p:tgtEl>
                                          <p:spTgt spid="29286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9286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92867">
                                            <p:txEl>
                                              <p:pRg st="3" end="3"/>
                                            </p:txEl>
                                          </p:spTgt>
                                        </p:tgtEl>
                                        <p:attrNameLst>
                                          <p:attrName>style.visibility</p:attrName>
                                        </p:attrNameLst>
                                      </p:cBhvr>
                                      <p:to>
                                        <p:strVal val="visible"/>
                                      </p:to>
                                    </p:set>
                                    <p:animEffect transition="in" filter="fade">
                                      <p:cBhvr>
                                        <p:cTn id="35" dur="500"/>
                                        <p:tgtEl>
                                          <p:spTgt spid="292867">
                                            <p:txEl>
                                              <p:pRg st="3" end="3"/>
                                            </p:txEl>
                                          </p:spTgt>
                                        </p:tgtEl>
                                      </p:cBhvr>
                                    </p:animEffect>
                                    <p:anim calcmode="lin" valueType="num">
                                      <p:cBhvr>
                                        <p:cTn id="36" dur="500" fill="hold"/>
                                        <p:tgtEl>
                                          <p:spTgt spid="29286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9286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p:bldP spid="292867"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sz="4600" b="1">
                <a:solidFill>
                  <a:srgbClr val="CC6600"/>
                </a:solidFill>
                <a:effectLst>
                  <a:outerShdw blurRad="38100" dist="38100" dir="2700000" algn="tl">
                    <a:srgbClr val="000000"/>
                  </a:outerShdw>
                </a:effectLst>
              </a:rPr>
              <a:t>“The Progressive Era”</a:t>
            </a:r>
            <a:r>
              <a:rPr lang="en-US" sz="4600" b="1">
                <a:solidFill>
                  <a:srgbClr val="CC6600"/>
                </a:solidFill>
              </a:rPr>
              <a:t> </a:t>
            </a:r>
            <a:r>
              <a:rPr lang="en-US" sz="3800" b="1">
                <a:solidFill>
                  <a:srgbClr val="CC6600"/>
                </a:solidFill>
                <a:effectLst>
                  <a:outerShdw blurRad="38100" dist="38100" dir="2700000" algn="tl">
                    <a:srgbClr val="000000"/>
                  </a:outerShdw>
                </a:effectLst>
                <a:latin typeface="Sylfaen" pitchFamily="18" charset="0"/>
              </a:rPr>
              <a:t>(p. 2)</a:t>
            </a:r>
          </a:p>
        </p:txBody>
      </p:sp>
      <p:sp>
        <p:nvSpPr>
          <p:cNvPr id="384003" name="Rectangle 3"/>
          <p:cNvSpPr>
            <a:spLocks noGrp="1" noChangeArrowheads="1"/>
          </p:cNvSpPr>
          <p:nvPr>
            <p:ph type="body" sz="half" idx="1"/>
          </p:nvPr>
        </p:nvSpPr>
        <p:spPr>
          <a:xfrm>
            <a:off x="685800" y="1600200"/>
            <a:ext cx="8077200" cy="5257800"/>
          </a:xfrm>
        </p:spPr>
        <p:txBody>
          <a:bodyPr/>
          <a:lstStyle/>
          <a:p>
            <a:pPr marL="457200" indent="-457200">
              <a:lnSpc>
                <a:spcPct val="170000"/>
              </a:lnSpc>
              <a:buFont typeface="Wingdings" pitchFamily="2" charset="2"/>
              <a:buNone/>
            </a:pPr>
            <a:r>
              <a:rPr lang="en-US" b="1" u="sng">
                <a:solidFill>
                  <a:srgbClr val="990000"/>
                </a:solidFill>
                <a:effectLst>
                  <a:outerShdw blurRad="38100" dist="38100" dir="2700000" algn="tl">
                    <a:srgbClr val="000000"/>
                  </a:outerShdw>
                </a:effectLst>
              </a:rPr>
              <a:t>6.	Describe the differences between the presidencies of Roosevelt and Taft.</a:t>
            </a:r>
          </a:p>
          <a:p>
            <a:pPr marL="457200" indent="-457200">
              <a:lnSpc>
                <a:spcPct val="160000"/>
              </a:lnSpc>
              <a:buFont typeface="Wingdings" pitchFamily="2" charset="2"/>
              <a:buNone/>
            </a:pPr>
            <a:r>
              <a:rPr lang="en-US" b="1">
                <a:effectLst>
                  <a:outerShdw blurRad="38100" dist="38100" dir="2700000" algn="tl">
                    <a:srgbClr val="FFFFFF"/>
                  </a:outerShdw>
                </a:effectLst>
              </a:rPr>
              <a:t>Taft took a stronger stance against trusts, supported government control over some industries, encouraged Congress to propose a federal income tax, and did not lower tariffs as much as Roosevelt.</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84002"/>
                                        </p:tgtEl>
                                        <p:attrNameLst>
                                          <p:attrName>style.visibility</p:attrName>
                                        </p:attrNameLst>
                                      </p:cBhvr>
                                      <p:to>
                                        <p:strVal val="visible"/>
                                      </p:to>
                                    </p:set>
                                    <p:anim calcmode="lin" valueType="num">
                                      <p:cBhvr>
                                        <p:cTn id="7" dur="1000" fill="hold"/>
                                        <p:tgtEl>
                                          <p:spTgt spid="384002"/>
                                        </p:tgtEl>
                                        <p:attrNameLst>
                                          <p:attrName>ppt_x</p:attrName>
                                        </p:attrNameLst>
                                      </p:cBhvr>
                                      <p:tavLst>
                                        <p:tav tm="0">
                                          <p:val>
                                            <p:strVal val="#ppt_x-.2"/>
                                          </p:val>
                                        </p:tav>
                                        <p:tav tm="100000">
                                          <p:val>
                                            <p:strVal val="#ppt_x"/>
                                          </p:val>
                                        </p:tav>
                                      </p:tavLst>
                                    </p:anim>
                                    <p:anim calcmode="lin" valueType="num">
                                      <p:cBhvr>
                                        <p:cTn id="8" dur="1000" fill="hold"/>
                                        <p:tgtEl>
                                          <p:spTgt spid="3840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400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84003">
                                            <p:txEl>
                                              <p:pRg st="0" end="0"/>
                                            </p:txEl>
                                          </p:spTgt>
                                        </p:tgtEl>
                                        <p:attrNameLst>
                                          <p:attrName>style.visibility</p:attrName>
                                        </p:attrNameLst>
                                      </p:cBhvr>
                                      <p:to>
                                        <p:strVal val="visible"/>
                                      </p:to>
                                    </p:set>
                                    <p:animEffect transition="in" filter="fade">
                                      <p:cBhvr>
                                        <p:cTn id="14" dur="500"/>
                                        <p:tgtEl>
                                          <p:spTgt spid="384003">
                                            <p:txEl>
                                              <p:pRg st="0" end="0"/>
                                            </p:txEl>
                                          </p:spTgt>
                                        </p:tgtEl>
                                      </p:cBhvr>
                                    </p:animEffect>
                                    <p:anim calcmode="lin" valueType="num">
                                      <p:cBhvr>
                                        <p:cTn id="15" dur="500" fill="hold"/>
                                        <p:tgtEl>
                                          <p:spTgt spid="3840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40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84003">
                                            <p:txEl>
                                              <p:pRg st="1" end="1"/>
                                            </p:txEl>
                                          </p:spTgt>
                                        </p:tgtEl>
                                        <p:attrNameLst>
                                          <p:attrName>style.visibility</p:attrName>
                                        </p:attrNameLst>
                                      </p:cBhvr>
                                      <p:to>
                                        <p:strVal val="visible"/>
                                      </p:to>
                                    </p:set>
                                    <p:animEffect transition="in" filter="fade">
                                      <p:cBhvr>
                                        <p:cTn id="21" dur="500"/>
                                        <p:tgtEl>
                                          <p:spTgt spid="384003">
                                            <p:txEl>
                                              <p:pRg st="1" end="1"/>
                                            </p:txEl>
                                          </p:spTgt>
                                        </p:tgtEl>
                                      </p:cBhvr>
                                    </p:animEffect>
                                    <p:anim calcmode="lin" valueType="num">
                                      <p:cBhvr>
                                        <p:cTn id="22" dur="500" fill="hold"/>
                                        <p:tgtEl>
                                          <p:spTgt spid="38400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8400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2" grpId="0"/>
      <p:bldP spid="38400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800" b="1" u="sng">
                <a:effectLst>
                  <a:outerShdw blurRad="38100" dist="38100" dir="2700000" algn="tl">
                    <a:srgbClr val="C0C0C0"/>
                  </a:outerShdw>
                </a:effectLst>
                <a:latin typeface="Perpetua" pitchFamily="18" charset="0"/>
              </a:rPr>
              <a:t>Section 1 –</a:t>
            </a:r>
            <a:r>
              <a:rPr lang="en-US" sz="3800" b="1">
                <a:effectLst>
                  <a:outerShdw blurRad="38100" dist="38100" dir="2700000" algn="tl">
                    <a:srgbClr val="C0C0C0"/>
                  </a:outerShdw>
                </a:effectLst>
                <a:latin typeface="Perpetua" pitchFamily="18" charset="0"/>
              </a:rPr>
              <a:t> </a:t>
            </a:r>
            <a:br>
              <a:rPr lang="en-US" sz="3800" b="1">
                <a:effectLst>
                  <a:outerShdw blurRad="38100" dist="38100" dir="2700000" algn="tl">
                    <a:srgbClr val="C0C0C0"/>
                  </a:outerShdw>
                </a:effectLst>
                <a:latin typeface="Perpetua" pitchFamily="18" charset="0"/>
              </a:rPr>
            </a:br>
            <a:r>
              <a:rPr lang="en-US" sz="3800" b="1">
                <a:effectLst>
                  <a:outerShdw blurRad="38100" dist="38100" dir="2700000" algn="tl">
                    <a:srgbClr val="C0C0C0"/>
                  </a:outerShdw>
                </a:effectLst>
                <a:latin typeface="Perpetua" pitchFamily="18" charset="0"/>
              </a:rPr>
              <a:t>Expansion of Industry</a:t>
            </a:r>
          </a:p>
        </p:txBody>
      </p:sp>
      <p:sp>
        <p:nvSpPr>
          <p:cNvPr id="10243" name="Rectangle 3"/>
          <p:cNvSpPr>
            <a:spLocks noGrp="1" noChangeArrowheads="1"/>
          </p:cNvSpPr>
          <p:nvPr>
            <p:ph type="body" idx="1"/>
          </p:nvPr>
        </p:nvSpPr>
        <p:spPr/>
        <p:txBody>
          <a:bodyPr/>
          <a:lstStyle/>
          <a:p>
            <a:pPr algn="ctr">
              <a:buFont typeface="Wingdings" pitchFamily="2" charset="2"/>
              <a:buNone/>
            </a:pPr>
            <a:endParaRPr lang="en-US" sz="1000" u="sng">
              <a:solidFill>
                <a:srgbClr val="000099"/>
              </a:solidFill>
              <a:effectLst>
                <a:outerShdw blurRad="38100" dist="38100" dir="2700000" algn="tl">
                  <a:srgbClr val="C0C0C0"/>
                </a:outerShdw>
              </a:effectLst>
            </a:endParaRPr>
          </a:p>
          <a:p>
            <a:pPr algn="ctr">
              <a:lnSpc>
                <a:spcPct val="110000"/>
              </a:lnSpc>
              <a:buFont typeface="Wingdings" pitchFamily="2" charset="2"/>
              <a:buNone/>
            </a:pPr>
            <a:r>
              <a:rPr lang="en-US" sz="4600" b="1" u="sng">
                <a:solidFill>
                  <a:srgbClr val="000099"/>
                </a:solidFill>
                <a:effectLst>
                  <a:outerShdw blurRad="38100" dist="38100" dir="2700000" algn="tl">
                    <a:srgbClr val="C0C0C0"/>
                  </a:outerShdw>
                </a:effectLst>
              </a:rPr>
              <a:t>Main Idea:</a:t>
            </a:r>
          </a:p>
          <a:p>
            <a:pPr algn="ctr">
              <a:lnSpc>
                <a:spcPct val="110000"/>
              </a:lnSpc>
              <a:buFont typeface="Wingdings" pitchFamily="2" charset="2"/>
              <a:buNone/>
            </a:pPr>
            <a:r>
              <a:rPr lang="en-US" sz="3800">
                <a:solidFill>
                  <a:srgbClr val="000099"/>
                </a:solidFill>
                <a:effectLst>
                  <a:outerShdw blurRad="38100" dist="38100" dir="2700000" algn="tl">
                    <a:srgbClr val="C0C0C0"/>
                  </a:outerShdw>
                </a:effectLst>
              </a:rPr>
              <a:t>Social and economic changes during the late 19</a:t>
            </a:r>
            <a:r>
              <a:rPr lang="en-US" sz="3800" baseline="30000">
                <a:solidFill>
                  <a:srgbClr val="000099"/>
                </a:solidFill>
                <a:effectLst>
                  <a:outerShdw blurRad="38100" dist="38100" dir="2700000" algn="tl">
                    <a:srgbClr val="C0C0C0"/>
                  </a:outerShdw>
                </a:effectLst>
              </a:rPr>
              <a:t>th</a:t>
            </a:r>
            <a:r>
              <a:rPr lang="en-US" sz="3800">
                <a:solidFill>
                  <a:srgbClr val="000099"/>
                </a:solidFill>
                <a:effectLst>
                  <a:outerShdw blurRad="38100" dist="38100" dir="2700000" algn="tl">
                    <a:srgbClr val="C0C0C0"/>
                  </a:outerShdw>
                </a:effectLst>
              </a:rPr>
              <a:t> century (led by the Populist Movement) create a broad reform movement in American society known as Progressivism (1900 – 1920).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ppt_x</p:attrName>
                                        </p:attrNameLst>
                                      </p:cBhvr>
                                      <p:tavLst>
                                        <p:tav tm="0">
                                          <p:val>
                                            <p:strVal val="#ppt_x-.2"/>
                                          </p:val>
                                        </p:tav>
                                        <p:tav tm="100000">
                                          <p:val>
                                            <p:strVal val="#ppt_x"/>
                                          </p:val>
                                        </p:tav>
                                      </p:tavLst>
                                    </p:anim>
                                    <p:anim calcmode="lin" valueType="num">
                                      <p:cBhvr>
                                        <p:cTn id="8" dur="1000" fill="hold"/>
                                        <p:tgtEl>
                                          <p:spTgt spid="102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500"/>
                                        <p:tgtEl>
                                          <p:spTgt spid="10243">
                                            <p:txEl>
                                              <p:pRg st="1" end="1"/>
                                            </p:txEl>
                                          </p:spTgt>
                                        </p:tgtEl>
                                      </p:cBhvr>
                                    </p:animEffect>
                                    <p:anim calcmode="lin" valueType="num">
                                      <p:cBhvr>
                                        <p:cTn id="15"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024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500"/>
                                        <p:tgtEl>
                                          <p:spTgt spid="10243">
                                            <p:txEl>
                                              <p:pRg st="2" end="2"/>
                                            </p:txEl>
                                          </p:spTgt>
                                        </p:tgtEl>
                                      </p:cBhvr>
                                    </p:animEffect>
                                    <p:anim calcmode="lin" valueType="num">
                                      <p:cBhvr>
                                        <p:cTn id="22"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024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21507" name="Rectangle 3"/>
          <p:cNvSpPr>
            <a:spLocks noGrp="1" noChangeArrowheads="1"/>
          </p:cNvSpPr>
          <p:nvPr>
            <p:ph type="body" idx="1"/>
          </p:nvPr>
        </p:nvSpPr>
        <p:spPr/>
        <p:txBody>
          <a:bodyPr/>
          <a:lstStyle/>
          <a:p>
            <a:pPr marL="339725" indent="-339725">
              <a:lnSpc>
                <a:spcPct val="160000"/>
              </a:lnSpc>
              <a:buClr>
                <a:schemeClr val="hlink"/>
              </a:buClr>
              <a:buFont typeface="Wingdings" pitchFamily="2" charset="2"/>
              <a:buNone/>
            </a:pPr>
            <a:r>
              <a:rPr lang="en-US" sz="2400" b="1" u="sng">
                <a:solidFill>
                  <a:srgbClr val="000099"/>
                </a:solidFill>
              </a:rPr>
              <a:t>Republican Schism</a:t>
            </a:r>
            <a:r>
              <a:rPr lang="en-US" sz="2400"/>
              <a:t> –</a:t>
            </a:r>
          </a:p>
          <a:p>
            <a:pPr marL="339725" indent="-339725">
              <a:lnSpc>
                <a:spcPct val="160000"/>
              </a:lnSpc>
              <a:buClr>
                <a:srgbClr val="990000"/>
              </a:buClr>
              <a:buFont typeface="Wingdings" pitchFamily="2" charset="2"/>
              <a:buChar char="§"/>
            </a:pPr>
            <a:r>
              <a:rPr lang="en-US" sz="2400">
                <a:effectLst>
                  <a:outerShdw blurRad="38100" dist="38100" dir="2700000" algn="tl">
                    <a:srgbClr val="C0C0C0"/>
                  </a:outerShdw>
                </a:effectLst>
              </a:rPr>
              <a:t>Taft’s cautious nature made it impossible for him to hold both wings of the Republican Party together: Progressives and Conservatives.</a:t>
            </a:r>
          </a:p>
          <a:p>
            <a:pPr marL="339725" indent="-339725">
              <a:lnSpc>
                <a:spcPct val="160000"/>
              </a:lnSpc>
              <a:buClr>
                <a:schemeClr val="hlink"/>
              </a:buClr>
              <a:buFont typeface="Wingdings" pitchFamily="2" charset="2"/>
              <a:buNone/>
            </a:pPr>
            <a:r>
              <a:rPr lang="en-US" sz="2400" b="1" u="sng">
                <a:solidFill>
                  <a:srgbClr val="000099"/>
                </a:solidFill>
              </a:rPr>
              <a:t>Progressive “Bull Moose” Party</a:t>
            </a:r>
            <a:r>
              <a:rPr lang="en-US" sz="2400"/>
              <a:t> – </a:t>
            </a:r>
          </a:p>
          <a:p>
            <a:pPr marL="339725" indent="-339725">
              <a:lnSpc>
                <a:spcPct val="160000"/>
              </a:lnSpc>
              <a:buClr>
                <a:srgbClr val="990000"/>
              </a:buClr>
              <a:buFont typeface="Wingdings" pitchFamily="2" charset="2"/>
              <a:buChar char="§"/>
            </a:pPr>
            <a:r>
              <a:rPr lang="en-US" sz="2400">
                <a:effectLst>
                  <a:outerShdw blurRad="38100" dist="38100" dir="2700000" algn="tl">
                    <a:srgbClr val="C0C0C0"/>
                  </a:outerShdw>
                </a:effectLst>
              </a:rPr>
              <a:t>Formed by Teddy Roosevelt in an effort to win back the Progressive wing of the Republican and Democratic parties.</a:t>
            </a:r>
            <a:endParaRPr lang="en-US" sz="2400">
              <a:solidFill>
                <a:schemeClr val="hlink"/>
              </a:solidFill>
              <a:latin typeface="High Tower Tex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ppt_x</p:attrName>
                                        </p:attrNameLst>
                                      </p:cBhvr>
                                      <p:tavLst>
                                        <p:tav tm="0">
                                          <p:val>
                                            <p:strVal val="#ppt_x-.2"/>
                                          </p:val>
                                        </p:tav>
                                        <p:tav tm="100000">
                                          <p:val>
                                            <p:strVal val="#ppt_x"/>
                                          </p:val>
                                        </p:tav>
                                      </p:tavLst>
                                    </p:anim>
                                    <p:anim calcmode="lin" valueType="num">
                                      <p:cBhvr>
                                        <p:cTn id="8" dur="1000" fill="hold"/>
                                        <p:tgtEl>
                                          <p:spTgt spid="215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507">
                                            <p:txEl>
                                              <p:pRg st="0" end="0"/>
                                            </p:txEl>
                                          </p:spTgt>
                                        </p:tgtEl>
                                        <p:attrNameLst>
                                          <p:attrName>style.visibility</p:attrName>
                                        </p:attrNameLst>
                                      </p:cBhvr>
                                      <p:to>
                                        <p:strVal val="visible"/>
                                      </p:to>
                                    </p:set>
                                    <p:animEffect transition="in" filter="fade">
                                      <p:cBhvr>
                                        <p:cTn id="14" dur="500"/>
                                        <p:tgtEl>
                                          <p:spTgt spid="21507">
                                            <p:txEl>
                                              <p:pRg st="0" end="0"/>
                                            </p:txEl>
                                          </p:spTgt>
                                        </p:tgtEl>
                                      </p:cBhvr>
                                    </p:animEffect>
                                    <p:anim calcmode="lin" valueType="num">
                                      <p:cBhvr>
                                        <p:cTn id="15"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15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1507">
                                            <p:txEl>
                                              <p:pRg st="1" end="1"/>
                                            </p:txEl>
                                          </p:spTgt>
                                        </p:tgtEl>
                                        <p:attrNameLst>
                                          <p:attrName>style.visibility</p:attrName>
                                        </p:attrNameLst>
                                      </p:cBhvr>
                                      <p:to>
                                        <p:strVal val="visible"/>
                                      </p:to>
                                    </p:set>
                                    <p:animEffect transition="in" filter="fade">
                                      <p:cBhvr>
                                        <p:cTn id="21" dur="500"/>
                                        <p:tgtEl>
                                          <p:spTgt spid="21507">
                                            <p:txEl>
                                              <p:pRg st="1" end="1"/>
                                            </p:txEl>
                                          </p:spTgt>
                                        </p:tgtEl>
                                      </p:cBhvr>
                                    </p:animEffect>
                                    <p:anim calcmode="lin" valueType="num">
                                      <p:cBhvr>
                                        <p:cTn id="22"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150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1507">
                                            <p:txEl>
                                              <p:pRg st="2" end="2"/>
                                            </p:txEl>
                                          </p:spTgt>
                                        </p:tgtEl>
                                        <p:attrNameLst>
                                          <p:attrName>style.visibility</p:attrName>
                                        </p:attrNameLst>
                                      </p:cBhvr>
                                      <p:to>
                                        <p:strVal val="visible"/>
                                      </p:to>
                                    </p:set>
                                    <p:animEffect transition="in" filter="fade">
                                      <p:cBhvr>
                                        <p:cTn id="28" dur="500"/>
                                        <p:tgtEl>
                                          <p:spTgt spid="21507">
                                            <p:txEl>
                                              <p:pRg st="2" end="2"/>
                                            </p:txEl>
                                          </p:spTgt>
                                        </p:tgtEl>
                                      </p:cBhvr>
                                    </p:animEffect>
                                    <p:anim calcmode="lin" valueType="num">
                                      <p:cBhvr>
                                        <p:cTn id="2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150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1507">
                                            <p:txEl>
                                              <p:pRg st="3" end="3"/>
                                            </p:txEl>
                                          </p:spTgt>
                                        </p:tgtEl>
                                        <p:attrNameLst>
                                          <p:attrName>style.visibility</p:attrName>
                                        </p:attrNameLst>
                                      </p:cBhvr>
                                      <p:to>
                                        <p:strVal val="visible"/>
                                      </p:to>
                                    </p:set>
                                    <p:animEffect transition="in" filter="fade">
                                      <p:cBhvr>
                                        <p:cTn id="35" dur="500"/>
                                        <p:tgtEl>
                                          <p:spTgt spid="21507">
                                            <p:txEl>
                                              <p:pRg st="3" end="3"/>
                                            </p:txEl>
                                          </p:spTgt>
                                        </p:tgtEl>
                                      </p:cBhvr>
                                    </p:animEffect>
                                    <p:anim calcmode="lin" valueType="num">
                                      <p:cBhvr>
                                        <p:cTn id="36"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50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22531" name="Rectangle 3"/>
          <p:cNvSpPr>
            <a:spLocks noGrp="1" noChangeArrowheads="1"/>
          </p:cNvSpPr>
          <p:nvPr>
            <p:ph type="body" idx="1"/>
          </p:nvPr>
        </p:nvSpPr>
        <p:spPr>
          <a:xfrm>
            <a:off x="914400" y="1600200"/>
            <a:ext cx="7772400" cy="4953000"/>
          </a:xfrm>
        </p:spPr>
        <p:txBody>
          <a:bodyPr/>
          <a:lstStyle/>
          <a:p>
            <a:pPr marL="339725" indent="-339725">
              <a:lnSpc>
                <a:spcPct val="130000"/>
              </a:lnSpc>
              <a:buClr>
                <a:schemeClr val="hlink"/>
              </a:buClr>
              <a:buFont typeface="Wingdings" pitchFamily="2" charset="2"/>
              <a:buNone/>
            </a:pPr>
            <a:r>
              <a:rPr lang="en-US" sz="2400" b="1" u="sng">
                <a:solidFill>
                  <a:srgbClr val="000099"/>
                </a:solidFill>
              </a:rPr>
              <a:t>Woodrow Wilson</a:t>
            </a:r>
            <a:r>
              <a:rPr lang="en-US" sz="2400"/>
              <a:t> – </a:t>
            </a:r>
          </a:p>
          <a:p>
            <a:pPr marL="339725" indent="-339725">
              <a:lnSpc>
                <a:spcPct val="130000"/>
              </a:lnSpc>
              <a:buClr>
                <a:srgbClr val="990000"/>
              </a:buClr>
              <a:buFont typeface="Wingdings" pitchFamily="2" charset="2"/>
              <a:buChar char="§"/>
            </a:pPr>
            <a:r>
              <a:rPr lang="en-US" sz="2400">
                <a:effectLst>
                  <a:outerShdw blurRad="38100" dist="38100" dir="2700000" algn="tl">
                    <a:srgbClr val="C0C0C0"/>
                  </a:outerShdw>
                </a:effectLst>
              </a:rPr>
              <a:t>New Jersey governor who ran on his progressive “New Freedom” platform calling for banking reform, stronger antitrust legislation, and reduced tariffs.</a:t>
            </a:r>
          </a:p>
          <a:p>
            <a:pPr marL="339725" indent="-339725">
              <a:lnSpc>
                <a:spcPct val="90000"/>
              </a:lnSpc>
              <a:buClr>
                <a:schemeClr val="hlink"/>
              </a:buClr>
              <a:buFont typeface="Wingdings" pitchFamily="2" charset="2"/>
              <a:buNone/>
            </a:pPr>
            <a:endParaRPr lang="en-US" sz="900">
              <a:effectLst>
                <a:outerShdw blurRad="38100" dist="38100" dir="2700000" algn="tl">
                  <a:srgbClr val="C0C0C0"/>
                </a:outerShdw>
              </a:effectLst>
            </a:endParaRPr>
          </a:p>
          <a:p>
            <a:pPr marL="339725" indent="-339725">
              <a:lnSpc>
                <a:spcPct val="110000"/>
              </a:lnSpc>
              <a:buClr>
                <a:schemeClr val="hlink"/>
              </a:buClr>
              <a:buFont typeface="Wingdings" pitchFamily="2" charset="2"/>
              <a:buNone/>
            </a:pPr>
            <a:r>
              <a:rPr lang="en-US" sz="2400" b="1" u="sng">
                <a:solidFill>
                  <a:srgbClr val="000099"/>
                </a:solidFill>
              </a:rPr>
              <a:t>Candidates in the 1912 Election:</a:t>
            </a:r>
          </a:p>
          <a:p>
            <a:pPr marL="339725" indent="-339725">
              <a:lnSpc>
                <a:spcPct val="110000"/>
              </a:lnSpc>
              <a:buClr>
                <a:schemeClr val="hlink"/>
              </a:buClr>
              <a:buFont typeface="Wingdings" pitchFamily="2" charset="2"/>
              <a:buNone/>
            </a:pPr>
            <a:endParaRPr lang="en-US" sz="900">
              <a:solidFill>
                <a:srgbClr val="000099"/>
              </a:solidFill>
            </a:endParaRPr>
          </a:p>
          <a:p>
            <a:pPr marL="339725" indent="-339725">
              <a:lnSpc>
                <a:spcPct val="110000"/>
              </a:lnSpc>
              <a:buClr>
                <a:schemeClr val="hlink"/>
              </a:buClr>
              <a:buFont typeface="Wingdings" pitchFamily="2" charset="2"/>
              <a:buNone/>
            </a:pPr>
            <a:r>
              <a:rPr lang="en-US" sz="2400" b="1" u="sng"/>
              <a:t>   </a:t>
            </a:r>
            <a:r>
              <a:rPr lang="en-US" sz="2100" b="1" u="sng"/>
              <a:t>Party		   Candidate	Electoral Vote	 Popular Vote</a:t>
            </a:r>
          </a:p>
          <a:p>
            <a:pPr marL="339725" indent="-339725">
              <a:lnSpc>
                <a:spcPct val="110000"/>
              </a:lnSpc>
              <a:buClr>
                <a:schemeClr val="hlink"/>
              </a:buClr>
              <a:buFont typeface="Wingdings" pitchFamily="2" charset="2"/>
              <a:buNone/>
            </a:pPr>
            <a:r>
              <a:rPr lang="en-US" sz="2400">
                <a:solidFill>
                  <a:schemeClr val="hlink"/>
                </a:solidFill>
              </a:rPr>
              <a:t> </a:t>
            </a:r>
            <a:r>
              <a:rPr lang="en-US" sz="1800" b="1">
                <a:solidFill>
                  <a:schemeClr val="hlink"/>
                </a:solidFill>
              </a:rPr>
              <a:t>Democrat	</a:t>
            </a:r>
            <a:r>
              <a:rPr lang="en-US" sz="1800" b="1"/>
              <a:t>Woodrow Wilson	            435	6.296  </a:t>
            </a:r>
            <a:r>
              <a:rPr lang="en-US" sz="1800" b="1" i="1"/>
              <a:t>million</a:t>
            </a:r>
          </a:p>
          <a:p>
            <a:pPr marL="339725" indent="-339725">
              <a:lnSpc>
                <a:spcPct val="110000"/>
              </a:lnSpc>
              <a:buClr>
                <a:schemeClr val="hlink"/>
              </a:buClr>
              <a:buFont typeface="Wingdings" pitchFamily="2" charset="2"/>
              <a:buNone/>
            </a:pPr>
            <a:r>
              <a:rPr lang="en-US" sz="1800" b="1">
                <a:solidFill>
                  <a:schemeClr val="tx2"/>
                </a:solidFill>
              </a:rPr>
              <a:t> Progressive</a:t>
            </a:r>
            <a:r>
              <a:rPr lang="en-US" sz="1800" b="1"/>
              <a:t>	Teddy Roosevelt	             88	 	4.118  </a:t>
            </a:r>
            <a:r>
              <a:rPr lang="en-US" sz="1800" b="1" i="1"/>
              <a:t>million</a:t>
            </a:r>
          </a:p>
          <a:p>
            <a:pPr marL="339725" indent="-339725">
              <a:lnSpc>
                <a:spcPct val="110000"/>
              </a:lnSpc>
              <a:buClr>
                <a:schemeClr val="hlink"/>
              </a:buClr>
              <a:buFont typeface="Wingdings" pitchFamily="2" charset="2"/>
              <a:buNone/>
            </a:pPr>
            <a:r>
              <a:rPr lang="en-US" sz="1800" b="1">
                <a:solidFill>
                  <a:srgbClr val="000099"/>
                </a:solidFill>
              </a:rPr>
              <a:t> Republican</a:t>
            </a:r>
            <a:r>
              <a:rPr lang="en-US" sz="1800" b="1"/>
              <a:t>	William H. Taft	              8		3.486  </a:t>
            </a:r>
            <a:r>
              <a:rPr lang="en-US" sz="1800" b="1" i="1"/>
              <a:t>million</a:t>
            </a:r>
          </a:p>
          <a:p>
            <a:pPr marL="339725" indent="-339725">
              <a:lnSpc>
                <a:spcPct val="110000"/>
              </a:lnSpc>
              <a:buClr>
                <a:schemeClr val="hlink"/>
              </a:buClr>
              <a:buFont typeface="Wingdings" pitchFamily="2" charset="2"/>
              <a:buNone/>
            </a:pPr>
            <a:r>
              <a:rPr lang="en-US" sz="1800" b="1">
                <a:solidFill>
                  <a:srgbClr val="990000"/>
                </a:solidFill>
              </a:rPr>
              <a:t> Socialist	</a:t>
            </a:r>
            <a:r>
              <a:rPr lang="en-US" sz="1800" b="1"/>
              <a:t>	Eugene Debs	              0		  .900  </a:t>
            </a:r>
            <a:r>
              <a:rPr lang="en-US" sz="1800" b="1" i="1"/>
              <a:t>million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ppt_x</p:attrName>
                                        </p:attrNameLst>
                                      </p:cBhvr>
                                      <p:tavLst>
                                        <p:tav tm="0">
                                          <p:val>
                                            <p:strVal val="#ppt_x-.2"/>
                                          </p:val>
                                        </p:tav>
                                        <p:tav tm="100000">
                                          <p:val>
                                            <p:strVal val="#ppt_x"/>
                                          </p:val>
                                        </p:tav>
                                      </p:tavLst>
                                    </p:anim>
                                    <p:anim calcmode="lin" valueType="num">
                                      <p:cBhvr>
                                        <p:cTn id="8" dur="1000" fill="hold"/>
                                        <p:tgtEl>
                                          <p:spTgt spid="225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3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2531">
                                            <p:txEl>
                                              <p:pRg st="0" end="0"/>
                                            </p:txEl>
                                          </p:spTgt>
                                        </p:tgtEl>
                                        <p:attrNameLst>
                                          <p:attrName>style.visibility</p:attrName>
                                        </p:attrNameLst>
                                      </p:cBhvr>
                                      <p:to>
                                        <p:strVal val="visible"/>
                                      </p:to>
                                    </p:set>
                                    <p:animEffect transition="in" filter="fade">
                                      <p:cBhvr>
                                        <p:cTn id="14" dur="500"/>
                                        <p:tgtEl>
                                          <p:spTgt spid="22531">
                                            <p:txEl>
                                              <p:pRg st="0" end="0"/>
                                            </p:txEl>
                                          </p:spTgt>
                                        </p:tgtEl>
                                      </p:cBhvr>
                                    </p:animEffect>
                                    <p:anim calcmode="lin" valueType="num">
                                      <p:cBhvr>
                                        <p:cTn id="15"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253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2531">
                                            <p:txEl>
                                              <p:pRg st="1" end="1"/>
                                            </p:txEl>
                                          </p:spTgt>
                                        </p:tgtEl>
                                        <p:attrNameLst>
                                          <p:attrName>style.visibility</p:attrName>
                                        </p:attrNameLst>
                                      </p:cBhvr>
                                      <p:to>
                                        <p:strVal val="visible"/>
                                      </p:to>
                                    </p:set>
                                    <p:animEffect transition="in" filter="fade">
                                      <p:cBhvr>
                                        <p:cTn id="21" dur="500"/>
                                        <p:tgtEl>
                                          <p:spTgt spid="22531">
                                            <p:txEl>
                                              <p:pRg st="1" end="1"/>
                                            </p:txEl>
                                          </p:spTgt>
                                        </p:tgtEl>
                                      </p:cBhvr>
                                    </p:animEffect>
                                    <p:anim calcmode="lin" valueType="num">
                                      <p:cBhvr>
                                        <p:cTn id="22"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253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2531">
                                            <p:txEl>
                                              <p:pRg st="3" end="3"/>
                                            </p:txEl>
                                          </p:spTgt>
                                        </p:tgtEl>
                                        <p:attrNameLst>
                                          <p:attrName>style.visibility</p:attrName>
                                        </p:attrNameLst>
                                      </p:cBhvr>
                                      <p:to>
                                        <p:strVal val="visible"/>
                                      </p:to>
                                    </p:set>
                                    <p:animEffect transition="in" filter="fade">
                                      <p:cBhvr>
                                        <p:cTn id="28" dur="500"/>
                                        <p:tgtEl>
                                          <p:spTgt spid="22531">
                                            <p:txEl>
                                              <p:pRg st="3" end="3"/>
                                            </p:txEl>
                                          </p:spTgt>
                                        </p:tgtEl>
                                      </p:cBhvr>
                                    </p:animEffect>
                                    <p:anim calcmode="lin" valueType="num">
                                      <p:cBhvr>
                                        <p:cTn id="29"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253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2531">
                                            <p:txEl>
                                              <p:pRg st="5" end="5"/>
                                            </p:txEl>
                                          </p:spTgt>
                                        </p:tgtEl>
                                        <p:attrNameLst>
                                          <p:attrName>style.visibility</p:attrName>
                                        </p:attrNameLst>
                                      </p:cBhvr>
                                      <p:to>
                                        <p:strVal val="visible"/>
                                      </p:to>
                                    </p:set>
                                    <p:animEffect transition="in" filter="fade">
                                      <p:cBhvr>
                                        <p:cTn id="35" dur="500"/>
                                        <p:tgtEl>
                                          <p:spTgt spid="22531">
                                            <p:txEl>
                                              <p:pRg st="5" end="5"/>
                                            </p:txEl>
                                          </p:spTgt>
                                        </p:tgtEl>
                                      </p:cBhvr>
                                    </p:animEffect>
                                    <p:anim calcmode="lin" valueType="num">
                                      <p:cBhvr>
                                        <p:cTn id="36"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2253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2531">
                                            <p:txEl>
                                              <p:pRg st="6" end="6"/>
                                            </p:txEl>
                                          </p:spTgt>
                                        </p:tgtEl>
                                        <p:attrNameLst>
                                          <p:attrName>style.visibility</p:attrName>
                                        </p:attrNameLst>
                                      </p:cBhvr>
                                      <p:to>
                                        <p:strVal val="visible"/>
                                      </p:to>
                                    </p:set>
                                    <p:animEffect transition="in" filter="fade">
                                      <p:cBhvr>
                                        <p:cTn id="42" dur="500"/>
                                        <p:tgtEl>
                                          <p:spTgt spid="22531">
                                            <p:txEl>
                                              <p:pRg st="6" end="6"/>
                                            </p:txEl>
                                          </p:spTgt>
                                        </p:tgtEl>
                                      </p:cBhvr>
                                    </p:animEffect>
                                    <p:anim calcmode="lin" valueType="num">
                                      <p:cBhvr>
                                        <p:cTn id="43"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22531">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2531">
                                            <p:txEl>
                                              <p:pRg st="7" end="7"/>
                                            </p:txEl>
                                          </p:spTgt>
                                        </p:tgtEl>
                                        <p:attrNameLst>
                                          <p:attrName>style.visibility</p:attrName>
                                        </p:attrNameLst>
                                      </p:cBhvr>
                                      <p:to>
                                        <p:strVal val="visible"/>
                                      </p:to>
                                    </p:set>
                                    <p:animEffect transition="in" filter="fade">
                                      <p:cBhvr>
                                        <p:cTn id="49" dur="500"/>
                                        <p:tgtEl>
                                          <p:spTgt spid="22531">
                                            <p:txEl>
                                              <p:pRg st="7" end="7"/>
                                            </p:txEl>
                                          </p:spTgt>
                                        </p:tgtEl>
                                      </p:cBhvr>
                                    </p:animEffect>
                                    <p:anim calcmode="lin" valueType="num">
                                      <p:cBhvr>
                                        <p:cTn id="50"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22531">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22531">
                                            <p:txEl>
                                              <p:pRg st="8" end="8"/>
                                            </p:txEl>
                                          </p:spTgt>
                                        </p:tgtEl>
                                        <p:attrNameLst>
                                          <p:attrName>style.visibility</p:attrName>
                                        </p:attrNameLst>
                                      </p:cBhvr>
                                      <p:to>
                                        <p:strVal val="visible"/>
                                      </p:to>
                                    </p:set>
                                    <p:animEffect transition="in" filter="fade">
                                      <p:cBhvr>
                                        <p:cTn id="56" dur="500"/>
                                        <p:tgtEl>
                                          <p:spTgt spid="22531">
                                            <p:txEl>
                                              <p:pRg st="8" end="8"/>
                                            </p:txEl>
                                          </p:spTgt>
                                        </p:tgtEl>
                                      </p:cBhvr>
                                    </p:animEffect>
                                    <p:anim calcmode="lin" valueType="num">
                                      <p:cBhvr>
                                        <p:cTn id="57" dur="5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p:cTn id="58" dur="500" fill="hold"/>
                                        <p:tgtEl>
                                          <p:spTgt spid="22531">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22531">
                                            <p:txEl>
                                              <p:pRg st="9" end="9"/>
                                            </p:txEl>
                                          </p:spTgt>
                                        </p:tgtEl>
                                        <p:attrNameLst>
                                          <p:attrName>style.visibility</p:attrName>
                                        </p:attrNameLst>
                                      </p:cBhvr>
                                      <p:to>
                                        <p:strVal val="visible"/>
                                      </p:to>
                                    </p:set>
                                    <p:animEffect transition="in" filter="fade">
                                      <p:cBhvr>
                                        <p:cTn id="63" dur="500"/>
                                        <p:tgtEl>
                                          <p:spTgt spid="22531">
                                            <p:txEl>
                                              <p:pRg st="9" end="9"/>
                                            </p:txEl>
                                          </p:spTgt>
                                        </p:tgtEl>
                                      </p:cBhvr>
                                    </p:animEffect>
                                    <p:anim calcmode="lin" valueType="num">
                                      <p:cBhvr>
                                        <p:cTn id="64" dur="500" fill="hold"/>
                                        <p:tgtEl>
                                          <p:spTgt spid="22531">
                                            <p:txEl>
                                              <p:pRg st="9" end="9"/>
                                            </p:txEl>
                                          </p:spTgt>
                                        </p:tgtEl>
                                        <p:attrNameLst>
                                          <p:attrName>ppt_x</p:attrName>
                                        </p:attrNameLst>
                                      </p:cBhvr>
                                      <p:tavLst>
                                        <p:tav tm="0">
                                          <p:val>
                                            <p:strVal val="#ppt_x"/>
                                          </p:val>
                                        </p:tav>
                                        <p:tav tm="100000">
                                          <p:val>
                                            <p:strVal val="#ppt_x"/>
                                          </p:val>
                                        </p:tav>
                                      </p:tavLst>
                                    </p:anim>
                                    <p:anim calcmode="lin" valueType="num">
                                      <p:cBhvr>
                                        <p:cTn id="65" dur="500" fill="hold"/>
                                        <p:tgtEl>
                                          <p:spTgt spid="22531">
                                            <p:txEl>
                                              <p:pRg st="9" end="9"/>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288771" name="Rectangle 3"/>
          <p:cNvSpPr>
            <a:spLocks noGrp="1" noChangeArrowheads="1"/>
          </p:cNvSpPr>
          <p:nvPr>
            <p:ph type="body" idx="1"/>
          </p:nvPr>
        </p:nvSpPr>
        <p:spPr>
          <a:xfrm>
            <a:off x="762000" y="1600200"/>
            <a:ext cx="8153400" cy="5029200"/>
          </a:xfrm>
        </p:spPr>
        <p:txBody>
          <a:bodyPr/>
          <a:lstStyle/>
          <a:p>
            <a:pPr marL="339725" indent="-339725" algn="ctr">
              <a:buClr>
                <a:schemeClr val="hlink"/>
              </a:buClr>
              <a:buFont typeface="Wingdings" pitchFamily="2" charset="2"/>
              <a:buNone/>
            </a:pPr>
            <a:r>
              <a:rPr lang="en-US" sz="2900">
                <a:solidFill>
                  <a:srgbClr val="0033CC"/>
                </a:solidFill>
                <a:effectLst>
                  <a:outerShdw blurRad="38100" dist="38100" dir="2700000" algn="tl">
                    <a:srgbClr val="C0C0C0"/>
                  </a:outerShdw>
                </a:effectLst>
              </a:rPr>
              <a:t>Presidential Election of 1912</a:t>
            </a:r>
          </a:p>
        </p:txBody>
      </p:sp>
      <p:pic>
        <p:nvPicPr>
          <p:cNvPr id="288776" name="Picture 8" descr="United States presidential election, 1912"/>
          <p:cNvPicPr>
            <a:picLocks noChangeAspect="1" noChangeArrowheads="1"/>
          </p:cNvPicPr>
          <p:nvPr/>
        </p:nvPicPr>
        <p:blipFill>
          <a:blip r:embed="rId3" cstate="print"/>
          <a:srcRect/>
          <a:stretch>
            <a:fillRect/>
          </a:stretch>
        </p:blipFill>
        <p:spPr bwMode="auto">
          <a:xfrm>
            <a:off x="838200" y="2286000"/>
            <a:ext cx="8001000" cy="4495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88770"/>
                                        </p:tgtEl>
                                        <p:attrNameLst>
                                          <p:attrName>style.visibility</p:attrName>
                                        </p:attrNameLst>
                                      </p:cBhvr>
                                      <p:to>
                                        <p:strVal val="visible"/>
                                      </p:to>
                                    </p:set>
                                    <p:anim calcmode="lin" valueType="num">
                                      <p:cBhvr>
                                        <p:cTn id="7" dur="1000" fill="hold"/>
                                        <p:tgtEl>
                                          <p:spTgt spid="288770"/>
                                        </p:tgtEl>
                                        <p:attrNameLst>
                                          <p:attrName>ppt_x</p:attrName>
                                        </p:attrNameLst>
                                      </p:cBhvr>
                                      <p:tavLst>
                                        <p:tav tm="0">
                                          <p:val>
                                            <p:strVal val="#ppt_x-.2"/>
                                          </p:val>
                                        </p:tav>
                                        <p:tav tm="100000">
                                          <p:val>
                                            <p:strVal val="#ppt_x"/>
                                          </p:val>
                                        </p:tav>
                                      </p:tavLst>
                                    </p:anim>
                                    <p:anim calcmode="lin" valueType="num">
                                      <p:cBhvr>
                                        <p:cTn id="8" dur="1000" fill="hold"/>
                                        <p:tgtEl>
                                          <p:spTgt spid="2887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877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88771">
                                            <p:txEl>
                                              <p:pRg st="0" end="0"/>
                                            </p:txEl>
                                          </p:spTgt>
                                        </p:tgtEl>
                                        <p:attrNameLst>
                                          <p:attrName>style.visibility</p:attrName>
                                        </p:attrNameLst>
                                      </p:cBhvr>
                                      <p:to>
                                        <p:strVal val="visible"/>
                                      </p:to>
                                    </p:set>
                                    <p:animEffect transition="in" filter="fade">
                                      <p:cBhvr>
                                        <p:cTn id="14" dur="500"/>
                                        <p:tgtEl>
                                          <p:spTgt spid="288771">
                                            <p:txEl>
                                              <p:pRg st="0" end="0"/>
                                            </p:txEl>
                                          </p:spTgt>
                                        </p:tgtEl>
                                      </p:cBhvr>
                                    </p:animEffect>
                                    <p:anim calcmode="lin" valueType="num">
                                      <p:cBhvr>
                                        <p:cTn id="15" dur="500" fill="hold"/>
                                        <p:tgtEl>
                                          <p:spTgt spid="28877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8877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p:bldP spid="288771"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sz="4600" b="1">
                <a:solidFill>
                  <a:srgbClr val="CC6600"/>
                </a:solidFill>
                <a:effectLst>
                  <a:outerShdw blurRad="38100" dist="38100" dir="2700000" algn="tl">
                    <a:srgbClr val="000000"/>
                  </a:outerShdw>
                </a:effectLst>
              </a:rPr>
              <a:t>“The Progressive Era”</a:t>
            </a:r>
            <a:r>
              <a:rPr lang="en-US" sz="4600" b="1">
                <a:solidFill>
                  <a:srgbClr val="CC6600"/>
                </a:solidFill>
              </a:rPr>
              <a:t> </a:t>
            </a:r>
            <a:r>
              <a:rPr lang="en-US" sz="3800" b="1">
                <a:solidFill>
                  <a:srgbClr val="CC6600"/>
                </a:solidFill>
                <a:effectLst>
                  <a:outerShdw blurRad="38100" dist="38100" dir="2700000" algn="tl">
                    <a:srgbClr val="000000"/>
                  </a:outerShdw>
                </a:effectLst>
                <a:latin typeface="Sylfaen" pitchFamily="18" charset="0"/>
              </a:rPr>
              <a:t>(p. 2)</a:t>
            </a:r>
          </a:p>
        </p:txBody>
      </p:sp>
      <p:sp>
        <p:nvSpPr>
          <p:cNvPr id="381955" name="Rectangle 3"/>
          <p:cNvSpPr>
            <a:spLocks noGrp="1" noChangeArrowheads="1"/>
          </p:cNvSpPr>
          <p:nvPr>
            <p:ph type="body" sz="half" idx="1"/>
          </p:nvPr>
        </p:nvSpPr>
        <p:spPr>
          <a:xfrm>
            <a:off x="685800" y="1600200"/>
            <a:ext cx="8077200" cy="5257800"/>
          </a:xfrm>
        </p:spPr>
        <p:txBody>
          <a:bodyPr/>
          <a:lstStyle/>
          <a:p>
            <a:pPr marL="457200" indent="-457200">
              <a:lnSpc>
                <a:spcPct val="170000"/>
              </a:lnSpc>
              <a:buFont typeface="Wingdings" pitchFamily="2" charset="2"/>
              <a:buNone/>
            </a:pPr>
            <a:r>
              <a:rPr lang="en-US" sz="2700" b="1" u="sng">
                <a:solidFill>
                  <a:srgbClr val="990000"/>
                </a:solidFill>
                <a:effectLst>
                  <a:outerShdw blurRad="38100" dist="38100" dir="2700000" algn="tl">
                    <a:srgbClr val="000000"/>
                  </a:outerShdw>
                </a:effectLst>
              </a:rPr>
              <a:t>7.	Explain the significance of the Progressive Party in the Election of 1912.</a:t>
            </a:r>
          </a:p>
          <a:p>
            <a:pPr marL="457200" indent="-457200">
              <a:lnSpc>
                <a:spcPct val="160000"/>
              </a:lnSpc>
              <a:buFont typeface="Wingdings" pitchFamily="2" charset="2"/>
              <a:buNone/>
            </a:pPr>
            <a:r>
              <a:rPr lang="en-US" sz="2700" b="1">
                <a:effectLst>
                  <a:outerShdw blurRad="38100" dist="38100" dir="2700000" algn="tl">
                    <a:srgbClr val="FFFFFF"/>
                  </a:outerShdw>
                </a:effectLst>
              </a:rPr>
              <a:t>The Progressive Party caused a split among Republicans (Conservatives and Moderates voting for Taft, and Progressives voting for Roosevelt) and helped secure the Democratic candidate (Woodrow Wilson) the presidency.</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81954"/>
                                        </p:tgtEl>
                                        <p:attrNameLst>
                                          <p:attrName>style.visibility</p:attrName>
                                        </p:attrNameLst>
                                      </p:cBhvr>
                                      <p:to>
                                        <p:strVal val="visible"/>
                                      </p:to>
                                    </p:set>
                                    <p:anim calcmode="lin" valueType="num">
                                      <p:cBhvr>
                                        <p:cTn id="7" dur="1000" fill="hold"/>
                                        <p:tgtEl>
                                          <p:spTgt spid="381954"/>
                                        </p:tgtEl>
                                        <p:attrNameLst>
                                          <p:attrName>ppt_x</p:attrName>
                                        </p:attrNameLst>
                                      </p:cBhvr>
                                      <p:tavLst>
                                        <p:tav tm="0">
                                          <p:val>
                                            <p:strVal val="#ppt_x-.2"/>
                                          </p:val>
                                        </p:tav>
                                        <p:tav tm="100000">
                                          <p:val>
                                            <p:strVal val="#ppt_x"/>
                                          </p:val>
                                        </p:tav>
                                      </p:tavLst>
                                    </p:anim>
                                    <p:anim calcmode="lin" valueType="num">
                                      <p:cBhvr>
                                        <p:cTn id="8" dur="1000" fill="hold"/>
                                        <p:tgtEl>
                                          <p:spTgt spid="3819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195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81955">
                                            <p:txEl>
                                              <p:pRg st="0" end="0"/>
                                            </p:txEl>
                                          </p:spTgt>
                                        </p:tgtEl>
                                        <p:attrNameLst>
                                          <p:attrName>style.visibility</p:attrName>
                                        </p:attrNameLst>
                                      </p:cBhvr>
                                      <p:to>
                                        <p:strVal val="visible"/>
                                      </p:to>
                                    </p:set>
                                    <p:animEffect transition="in" filter="fade">
                                      <p:cBhvr>
                                        <p:cTn id="14" dur="500"/>
                                        <p:tgtEl>
                                          <p:spTgt spid="381955">
                                            <p:txEl>
                                              <p:pRg st="0" end="0"/>
                                            </p:txEl>
                                          </p:spTgt>
                                        </p:tgtEl>
                                      </p:cBhvr>
                                    </p:animEffect>
                                    <p:anim calcmode="lin" valueType="num">
                                      <p:cBhvr>
                                        <p:cTn id="15" dur="500" fill="hold"/>
                                        <p:tgtEl>
                                          <p:spTgt spid="38195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195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81955">
                                            <p:txEl>
                                              <p:pRg st="1" end="1"/>
                                            </p:txEl>
                                          </p:spTgt>
                                        </p:tgtEl>
                                        <p:attrNameLst>
                                          <p:attrName>style.visibility</p:attrName>
                                        </p:attrNameLst>
                                      </p:cBhvr>
                                      <p:to>
                                        <p:strVal val="visible"/>
                                      </p:to>
                                    </p:set>
                                    <p:animEffect transition="in" filter="fade">
                                      <p:cBhvr>
                                        <p:cTn id="21" dur="500"/>
                                        <p:tgtEl>
                                          <p:spTgt spid="381955">
                                            <p:txEl>
                                              <p:pRg st="1" end="1"/>
                                            </p:txEl>
                                          </p:spTgt>
                                        </p:tgtEl>
                                      </p:cBhvr>
                                    </p:animEffect>
                                    <p:anim calcmode="lin" valueType="num">
                                      <p:cBhvr>
                                        <p:cTn id="22" dur="500" fill="hold"/>
                                        <p:tgtEl>
                                          <p:spTgt spid="38195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81955">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4" grpId="0"/>
      <p:bldP spid="381955"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sz="3800" b="1" u="sng">
                <a:effectLst>
                  <a:outerShdw blurRad="38100" dist="38100" dir="2700000" algn="tl">
                    <a:srgbClr val="C0C0C0"/>
                  </a:outerShdw>
                </a:effectLst>
                <a:latin typeface="Perpetua" pitchFamily="18" charset="0"/>
              </a:rPr>
              <a:t>Section 5 –</a:t>
            </a:r>
            <a:r>
              <a:rPr lang="en-US" sz="3800" b="1">
                <a:effectLst>
                  <a:outerShdw blurRad="38100" dist="38100" dir="2700000" algn="tl">
                    <a:srgbClr val="C0C0C0"/>
                  </a:outerShdw>
                </a:effectLst>
                <a:latin typeface="Perpetua" pitchFamily="18" charset="0"/>
              </a:rPr>
              <a:t> </a:t>
            </a:r>
            <a:br>
              <a:rPr lang="en-US" sz="3800" b="1">
                <a:effectLst>
                  <a:outerShdw blurRad="38100" dist="38100" dir="2700000" algn="tl">
                    <a:srgbClr val="C0C0C0"/>
                  </a:outerShdw>
                </a:effectLst>
                <a:latin typeface="Perpetua" pitchFamily="18" charset="0"/>
              </a:rPr>
            </a:br>
            <a:r>
              <a:rPr lang="en-US" sz="3800" b="1">
                <a:effectLst>
                  <a:outerShdw blurRad="38100" dist="38100" dir="2700000" algn="tl">
                    <a:srgbClr val="C0C0C0"/>
                  </a:outerShdw>
                </a:effectLst>
                <a:latin typeface="Perpetua" pitchFamily="18" charset="0"/>
              </a:rPr>
              <a:t>Wilson’s New Freedom</a:t>
            </a:r>
          </a:p>
        </p:txBody>
      </p:sp>
      <p:sp>
        <p:nvSpPr>
          <p:cNvPr id="214019" name="Rectangle 3"/>
          <p:cNvSpPr>
            <a:spLocks noGrp="1" noChangeArrowheads="1"/>
          </p:cNvSpPr>
          <p:nvPr>
            <p:ph type="body" idx="1"/>
          </p:nvPr>
        </p:nvSpPr>
        <p:spPr/>
        <p:txBody>
          <a:bodyPr/>
          <a:lstStyle/>
          <a:p>
            <a:pPr marL="571500" indent="-571500" algn="ctr">
              <a:buFont typeface="Wingdings" pitchFamily="2" charset="2"/>
              <a:buNone/>
            </a:pPr>
            <a:endParaRPr lang="en-US" sz="800" b="1" u="sng">
              <a:solidFill>
                <a:srgbClr val="000099"/>
              </a:solidFill>
              <a:latin typeface="High Tower Text" pitchFamily="18" charset="0"/>
            </a:endParaRPr>
          </a:p>
          <a:p>
            <a:pPr marL="571500" indent="-571500" algn="ctr">
              <a:lnSpc>
                <a:spcPct val="130000"/>
              </a:lnSpc>
              <a:buFont typeface="Wingdings" pitchFamily="2" charset="2"/>
              <a:buNone/>
            </a:pPr>
            <a:r>
              <a:rPr lang="en-US" sz="4100" b="1" u="sng">
                <a:solidFill>
                  <a:srgbClr val="000099"/>
                </a:solidFill>
                <a:effectLst>
                  <a:outerShdw blurRad="38100" dist="38100" dir="2700000" algn="tl">
                    <a:srgbClr val="C0C0C0"/>
                  </a:outerShdw>
                </a:effectLst>
                <a:latin typeface="High Tower Text" pitchFamily="18" charset="0"/>
              </a:rPr>
              <a:t>Main Idea:</a:t>
            </a:r>
          </a:p>
          <a:p>
            <a:pPr marL="571500" indent="-571500" algn="ctr">
              <a:lnSpc>
                <a:spcPct val="130000"/>
              </a:lnSpc>
              <a:buFont typeface="Wingdings" pitchFamily="2" charset="2"/>
              <a:buNone/>
            </a:pPr>
            <a:r>
              <a:rPr lang="en-US" sz="3400">
                <a:solidFill>
                  <a:srgbClr val="000099"/>
                </a:solidFill>
                <a:effectLst>
                  <a:outerShdw blurRad="38100" dist="38100" dir="2700000" algn="tl">
                    <a:srgbClr val="C0C0C0"/>
                  </a:outerShdw>
                </a:effectLst>
                <a:latin typeface="High Tower Text" pitchFamily="18" charset="0"/>
              </a:rPr>
              <a:t>Woodrow Wilson established </a:t>
            </a:r>
          </a:p>
          <a:p>
            <a:pPr marL="571500" indent="-571500" algn="ctr">
              <a:lnSpc>
                <a:spcPct val="130000"/>
              </a:lnSpc>
              <a:buFont typeface="Wingdings" pitchFamily="2" charset="2"/>
              <a:buNone/>
            </a:pPr>
            <a:r>
              <a:rPr lang="en-US" sz="3400">
                <a:solidFill>
                  <a:srgbClr val="000099"/>
                </a:solidFill>
                <a:effectLst>
                  <a:outerShdw blurRad="38100" dist="38100" dir="2700000" algn="tl">
                    <a:srgbClr val="C0C0C0"/>
                  </a:outerShdw>
                </a:effectLst>
                <a:latin typeface="High Tower Text" pitchFamily="18" charset="0"/>
              </a:rPr>
              <a:t>a strong reform agenda as a </a:t>
            </a:r>
          </a:p>
          <a:p>
            <a:pPr marL="571500" indent="-571500" algn="ctr">
              <a:lnSpc>
                <a:spcPct val="130000"/>
              </a:lnSpc>
              <a:buFont typeface="Wingdings" pitchFamily="2" charset="2"/>
              <a:buNone/>
            </a:pPr>
            <a:r>
              <a:rPr lang="en-US" sz="3400">
                <a:solidFill>
                  <a:srgbClr val="000099"/>
                </a:solidFill>
                <a:effectLst>
                  <a:outerShdw blurRad="38100" dist="38100" dir="2700000" algn="tl">
                    <a:srgbClr val="C0C0C0"/>
                  </a:outerShdw>
                </a:effectLst>
                <a:latin typeface="High Tower Text" pitchFamily="18" charset="0"/>
              </a:rPr>
              <a:t>progressive leader.</a:t>
            </a:r>
            <a:endParaRPr lang="en-US">
              <a:solidFill>
                <a:srgbClr val="000099"/>
              </a:solidFill>
              <a:effectLst>
                <a:outerShdw blurRad="38100" dist="38100" dir="2700000" algn="tl">
                  <a:srgbClr val="C0C0C0"/>
                </a:outerShdw>
              </a:effectLst>
            </a:endParaRPr>
          </a:p>
          <a:p>
            <a:pPr marL="571500" indent="-571500">
              <a:buFont typeface="Wingdings" pitchFamily="2" charset="2"/>
              <a:buNone/>
            </a:pPr>
            <a:endParaRPr lang="en-US">
              <a:solidFill>
                <a:srgbClr val="000099"/>
              </a:solidFill>
              <a:effectLst>
                <a:outerShdw blurRad="38100" dist="38100" dir="2700000" algn="tl">
                  <a:srgbClr val="C0C0C0"/>
                </a:outerShdw>
              </a:effectLst>
              <a:latin typeface="High Tower Text" pitchFamily="18" charset="0"/>
            </a:endParaRPr>
          </a:p>
        </p:txBody>
      </p:sp>
      <p:sp>
        <p:nvSpPr>
          <p:cNvPr id="214021" name="AutoShape 5" descr="jb_reform_wilson_1_e">
            <a:hlinkClick r:id="rId3"/>
          </p:cNvPr>
          <p:cNvSpPr>
            <a:spLocks noChangeAspect="1" noChangeArrowheads="1"/>
          </p:cNvSpPr>
          <p:nvPr/>
        </p:nvSpPr>
        <p:spPr bwMode="auto">
          <a:xfrm>
            <a:off x="155575" y="46038"/>
            <a:ext cx="1276350" cy="1276350"/>
          </a:xfrm>
          <a:prstGeom prst="rect">
            <a:avLst/>
          </a:prstGeom>
          <a:noFill/>
        </p:spPr>
        <p:txBody>
          <a:bodyPr/>
          <a:lstStyle/>
          <a:p>
            <a:endParaRPr lang="en-US"/>
          </a:p>
        </p:txBody>
      </p:sp>
      <p:sp>
        <p:nvSpPr>
          <p:cNvPr id="214023" name="AutoShape 7" descr="wilson">
            <a:hlinkClick r:id="rId4"/>
          </p:cNvPr>
          <p:cNvSpPr>
            <a:spLocks noChangeAspect="1" noChangeArrowheads="1"/>
          </p:cNvSpPr>
          <p:nvPr/>
        </p:nvSpPr>
        <p:spPr bwMode="auto">
          <a:xfrm>
            <a:off x="4048125" y="2819400"/>
            <a:ext cx="1047750" cy="1219200"/>
          </a:xfrm>
          <a:prstGeom prst="rect">
            <a:avLst/>
          </a:prstGeom>
          <a:noFill/>
        </p:spPr>
        <p:txBody>
          <a:bodyPr/>
          <a:lstStyle/>
          <a:p>
            <a:endParaRPr lang="en-US"/>
          </a:p>
        </p:txBody>
      </p:sp>
      <p:sp>
        <p:nvSpPr>
          <p:cNvPr id="214025" name="AutoShape 9" descr="wilson">
            <a:hlinkClick r:id="rId4"/>
          </p:cNvPr>
          <p:cNvSpPr>
            <a:spLocks noChangeAspect="1" noChangeArrowheads="1"/>
          </p:cNvSpPr>
          <p:nvPr/>
        </p:nvSpPr>
        <p:spPr bwMode="auto">
          <a:xfrm>
            <a:off x="155575" y="46038"/>
            <a:ext cx="1047750" cy="1219200"/>
          </a:xfrm>
          <a:prstGeom prst="rect">
            <a:avLst/>
          </a:prstGeom>
          <a:noFill/>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14018"/>
                                        </p:tgtEl>
                                        <p:attrNameLst>
                                          <p:attrName>style.visibility</p:attrName>
                                        </p:attrNameLst>
                                      </p:cBhvr>
                                      <p:to>
                                        <p:strVal val="visible"/>
                                      </p:to>
                                    </p:set>
                                    <p:anim calcmode="lin" valueType="num">
                                      <p:cBhvr>
                                        <p:cTn id="7" dur="1000" fill="hold"/>
                                        <p:tgtEl>
                                          <p:spTgt spid="214018"/>
                                        </p:tgtEl>
                                        <p:attrNameLst>
                                          <p:attrName>ppt_x</p:attrName>
                                        </p:attrNameLst>
                                      </p:cBhvr>
                                      <p:tavLst>
                                        <p:tav tm="0">
                                          <p:val>
                                            <p:strVal val="#ppt_x-.2"/>
                                          </p:val>
                                        </p:tav>
                                        <p:tav tm="100000">
                                          <p:val>
                                            <p:strVal val="#ppt_x"/>
                                          </p:val>
                                        </p:tav>
                                      </p:tavLst>
                                    </p:anim>
                                    <p:anim calcmode="lin" valueType="num">
                                      <p:cBhvr>
                                        <p:cTn id="8" dur="1000" fill="hold"/>
                                        <p:tgtEl>
                                          <p:spTgt spid="2140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401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14019">
                                            <p:txEl>
                                              <p:pRg st="1" end="1"/>
                                            </p:txEl>
                                          </p:spTgt>
                                        </p:tgtEl>
                                        <p:attrNameLst>
                                          <p:attrName>style.visibility</p:attrName>
                                        </p:attrNameLst>
                                      </p:cBhvr>
                                      <p:to>
                                        <p:strVal val="visible"/>
                                      </p:to>
                                    </p:set>
                                    <p:animEffect transition="in" filter="fade">
                                      <p:cBhvr>
                                        <p:cTn id="14" dur="500"/>
                                        <p:tgtEl>
                                          <p:spTgt spid="214019">
                                            <p:txEl>
                                              <p:pRg st="1" end="1"/>
                                            </p:txEl>
                                          </p:spTgt>
                                        </p:tgtEl>
                                      </p:cBhvr>
                                    </p:animEffect>
                                    <p:anim calcmode="lin" valueType="num">
                                      <p:cBhvr>
                                        <p:cTn id="15" dur="500" fill="hold"/>
                                        <p:tgtEl>
                                          <p:spTgt spid="21401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1401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14019">
                                            <p:txEl>
                                              <p:pRg st="2" end="2"/>
                                            </p:txEl>
                                          </p:spTgt>
                                        </p:tgtEl>
                                        <p:attrNameLst>
                                          <p:attrName>style.visibility</p:attrName>
                                        </p:attrNameLst>
                                      </p:cBhvr>
                                      <p:to>
                                        <p:strVal val="visible"/>
                                      </p:to>
                                    </p:set>
                                    <p:animEffect transition="in" filter="fade">
                                      <p:cBhvr>
                                        <p:cTn id="21" dur="500"/>
                                        <p:tgtEl>
                                          <p:spTgt spid="214019">
                                            <p:txEl>
                                              <p:pRg st="2" end="2"/>
                                            </p:txEl>
                                          </p:spTgt>
                                        </p:tgtEl>
                                      </p:cBhvr>
                                    </p:animEffect>
                                    <p:anim calcmode="lin" valueType="num">
                                      <p:cBhvr>
                                        <p:cTn id="22" dur="500" fill="hold"/>
                                        <p:tgtEl>
                                          <p:spTgt spid="21401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1401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14019">
                                            <p:txEl>
                                              <p:pRg st="3" end="3"/>
                                            </p:txEl>
                                          </p:spTgt>
                                        </p:tgtEl>
                                        <p:attrNameLst>
                                          <p:attrName>style.visibility</p:attrName>
                                        </p:attrNameLst>
                                      </p:cBhvr>
                                      <p:to>
                                        <p:strVal val="visible"/>
                                      </p:to>
                                    </p:set>
                                    <p:animEffect transition="in" filter="fade">
                                      <p:cBhvr>
                                        <p:cTn id="28" dur="500"/>
                                        <p:tgtEl>
                                          <p:spTgt spid="214019">
                                            <p:txEl>
                                              <p:pRg st="3" end="3"/>
                                            </p:txEl>
                                          </p:spTgt>
                                        </p:tgtEl>
                                      </p:cBhvr>
                                    </p:animEffect>
                                    <p:anim calcmode="lin" valueType="num">
                                      <p:cBhvr>
                                        <p:cTn id="29" dur="500" fill="hold"/>
                                        <p:tgtEl>
                                          <p:spTgt spid="21401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1401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14019">
                                            <p:txEl>
                                              <p:pRg st="4" end="4"/>
                                            </p:txEl>
                                          </p:spTgt>
                                        </p:tgtEl>
                                        <p:attrNameLst>
                                          <p:attrName>style.visibility</p:attrName>
                                        </p:attrNameLst>
                                      </p:cBhvr>
                                      <p:to>
                                        <p:strVal val="visible"/>
                                      </p:to>
                                    </p:set>
                                    <p:animEffect transition="in" filter="fade">
                                      <p:cBhvr>
                                        <p:cTn id="35" dur="500"/>
                                        <p:tgtEl>
                                          <p:spTgt spid="214019">
                                            <p:txEl>
                                              <p:pRg st="4" end="4"/>
                                            </p:txEl>
                                          </p:spTgt>
                                        </p:tgtEl>
                                      </p:cBhvr>
                                    </p:animEffect>
                                    <p:anim calcmode="lin" valueType="num">
                                      <p:cBhvr>
                                        <p:cTn id="36" dur="500" fill="hold"/>
                                        <p:tgtEl>
                                          <p:spTgt spid="214019">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1401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p:bldP spid="21401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pPr algn="ctr"/>
            <a:r>
              <a:rPr lang="en-US" b="1" u="sng">
                <a:solidFill>
                  <a:schemeClr val="tx1"/>
                </a:solidFill>
                <a:effectLst>
                  <a:outerShdw blurRad="38100" dist="38100" dir="2700000" algn="tl">
                    <a:srgbClr val="C0C0C0"/>
                  </a:outerShdw>
                </a:effectLst>
                <a:latin typeface="Perpetua" pitchFamily="18" charset="0"/>
              </a:rPr>
              <a:t>Woodrow Wilson</a:t>
            </a:r>
          </a:p>
        </p:txBody>
      </p:sp>
      <p:sp>
        <p:nvSpPr>
          <p:cNvPr id="357379" name="Rectangle 3"/>
          <p:cNvSpPr>
            <a:spLocks noGrp="1" noChangeArrowheads="1"/>
          </p:cNvSpPr>
          <p:nvPr>
            <p:ph type="body" idx="1"/>
          </p:nvPr>
        </p:nvSpPr>
        <p:spPr/>
        <p:txBody>
          <a:bodyPr/>
          <a:lstStyle/>
          <a:p>
            <a:pPr>
              <a:lnSpc>
                <a:spcPct val="120000"/>
              </a:lnSpc>
              <a:buFont typeface="Wingdings" pitchFamily="2" charset="2"/>
              <a:buNone/>
            </a:pPr>
            <a:r>
              <a:rPr lang="en-US" sz="4000" b="1" u="sng">
                <a:solidFill>
                  <a:srgbClr val="FF0000"/>
                </a:solidFill>
                <a:effectLst>
                  <a:outerShdw blurRad="38100" dist="38100" dir="2700000" algn="tl">
                    <a:srgbClr val="C0C0C0"/>
                  </a:outerShdw>
                </a:effectLst>
              </a:rPr>
              <a:t>28</a:t>
            </a:r>
            <a:r>
              <a:rPr lang="en-US" sz="4000" b="1" u="sng" baseline="30000">
                <a:solidFill>
                  <a:srgbClr val="FF0000"/>
                </a:solidFill>
                <a:effectLst>
                  <a:outerShdw blurRad="38100" dist="38100" dir="2700000" algn="tl">
                    <a:srgbClr val="C0C0C0"/>
                  </a:outerShdw>
                </a:effectLst>
              </a:rPr>
              <a:t>th</a:t>
            </a:r>
            <a:r>
              <a:rPr lang="en-US" sz="4000" b="1" u="sng">
                <a:solidFill>
                  <a:srgbClr val="FF0000"/>
                </a:solidFill>
                <a:effectLst>
                  <a:outerShdw blurRad="38100" dist="38100" dir="2700000" algn="tl">
                    <a:srgbClr val="C0C0C0"/>
                  </a:outerShdw>
                </a:effectLst>
              </a:rPr>
              <a:t>  President</a:t>
            </a:r>
            <a:r>
              <a:rPr lang="en-US" sz="4000" b="1">
                <a:solidFill>
                  <a:srgbClr val="FF0000"/>
                </a:solidFill>
                <a:effectLst>
                  <a:outerShdw blurRad="38100" dist="38100" dir="2700000" algn="tl">
                    <a:srgbClr val="C0C0C0"/>
                  </a:outerShdw>
                </a:effectLst>
              </a:rPr>
              <a:t> </a:t>
            </a:r>
          </a:p>
          <a:p>
            <a:pPr>
              <a:lnSpc>
                <a:spcPct val="120000"/>
              </a:lnSpc>
              <a:buFont typeface="Wingdings" pitchFamily="2" charset="2"/>
              <a:buNone/>
            </a:pPr>
            <a:r>
              <a:rPr lang="en-US" sz="4000" b="1">
                <a:solidFill>
                  <a:srgbClr val="0033CC"/>
                </a:solidFill>
                <a:effectLst>
                  <a:outerShdw blurRad="38100" dist="38100" dir="2700000" algn="tl">
                    <a:srgbClr val="C0C0C0"/>
                  </a:outerShdw>
                </a:effectLst>
              </a:rPr>
              <a:t>1913 – 1921</a:t>
            </a:r>
          </a:p>
          <a:p>
            <a:pPr>
              <a:lnSpc>
                <a:spcPct val="120000"/>
              </a:lnSpc>
              <a:buFont typeface="Wingdings" pitchFamily="2" charset="2"/>
              <a:buNone/>
            </a:pPr>
            <a:endParaRPr lang="en-US" sz="1400" b="1">
              <a:solidFill>
                <a:srgbClr val="0033CC"/>
              </a:solidFill>
              <a:effectLst>
                <a:outerShdw blurRad="38100" dist="38100" dir="2700000" algn="tl">
                  <a:srgbClr val="C0C0C0"/>
                </a:outerShdw>
              </a:effectLst>
            </a:endParaRPr>
          </a:p>
          <a:p>
            <a:pPr>
              <a:lnSpc>
                <a:spcPct val="120000"/>
              </a:lnSpc>
              <a:buFont typeface="Wingdings" pitchFamily="2" charset="2"/>
              <a:buNone/>
            </a:pPr>
            <a:r>
              <a:rPr lang="en-US" sz="2400" b="1" u="sng">
                <a:solidFill>
                  <a:srgbClr val="FF0000"/>
                </a:solidFill>
                <a:effectLst>
                  <a:outerShdw blurRad="38100" dist="38100" dir="2700000" algn="tl">
                    <a:srgbClr val="C0C0C0"/>
                  </a:outerShdw>
                </a:effectLst>
              </a:rPr>
              <a:t>Party:</a:t>
            </a:r>
            <a:r>
              <a:rPr lang="en-US" sz="2400" b="1">
                <a:solidFill>
                  <a:srgbClr val="FF0000"/>
                </a:solidFill>
                <a:effectLst>
                  <a:outerShdw blurRad="38100" dist="38100" dir="2700000" algn="tl">
                    <a:srgbClr val="C0C0C0"/>
                  </a:outerShdw>
                </a:effectLst>
              </a:rPr>
              <a:t> </a:t>
            </a:r>
            <a:r>
              <a:rPr lang="en-US" sz="2400" b="1">
                <a:solidFill>
                  <a:srgbClr val="0033CC"/>
                </a:solidFill>
                <a:effectLst>
                  <a:outerShdw blurRad="38100" dist="38100" dir="2700000" algn="tl">
                    <a:srgbClr val="C0C0C0"/>
                  </a:outerShdw>
                </a:effectLst>
              </a:rPr>
              <a:t>Democratic</a:t>
            </a:r>
            <a:endParaRPr lang="en-US" sz="700" b="1">
              <a:solidFill>
                <a:srgbClr val="0033CC"/>
              </a:solidFill>
              <a:effectLst>
                <a:outerShdw blurRad="38100" dist="38100" dir="2700000" algn="tl">
                  <a:srgbClr val="C0C0C0"/>
                </a:outerShdw>
              </a:effectLst>
            </a:endParaRPr>
          </a:p>
          <a:p>
            <a:pPr>
              <a:lnSpc>
                <a:spcPct val="120000"/>
              </a:lnSpc>
              <a:buFont typeface="Wingdings" pitchFamily="2" charset="2"/>
              <a:buNone/>
            </a:pPr>
            <a:r>
              <a:rPr lang="en-US" sz="2400" b="1" u="sng">
                <a:solidFill>
                  <a:srgbClr val="FF0000"/>
                </a:solidFill>
                <a:effectLst>
                  <a:outerShdw blurRad="38100" dist="38100" dir="2700000" algn="tl">
                    <a:srgbClr val="C0C0C0"/>
                  </a:outerShdw>
                </a:effectLst>
              </a:rPr>
              <a:t>Home State:</a:t>
            </a:r>
          </a:p>
          <a:p>
            <a:pPr>
              <a:lnSpc>
                <a:spcPct val="120000"/>
              </a:lnSpc>
              <a:buFont typeface="Wingdings" pitchFamily="2" charset="2"/>
              <a:buNone/>
            </a:pPr>
            <a:r>
              <a:rPr lang="en-US" sz="2400" b="1">
                <a:solidFill>
                  <a:srgbClr val="0033CC"/>
                </a:solidFill>
                <a:effectLst>
                  <a:outerShdw blurRad="38100" dist="38100" dir="2700000" algn="tl">
                    <a:srgbClr val="C0C0C0"/>
                  </a:outerShdw>
                </a:effectLst>
              </a:rPr>
              <a:t>New Jersey</a:t>
            </a:r>
          </a:p>
          <a:p>
            <a:pPr>
              <a:lnSpc>
                <a:spcPct val="120000"/>
              </a:lnSpc>
              <a:buFont typeface="Wingdings" pitchFamily="2" charset="2"/>
              <a:buNone/>
            </a:pPr>
            <a:endParaRPr lang="en-US" sz="700" b="1">
              <a:solidFill>
                <a:srgbClr val="0033CC"/>
              </a:solidFill>
              <a:effectLst>
                <a:outerShdw blurRad="38100" dist="38100" dir="2700000" algn="tl">
                  <a:srgbClr val="C0C0C0"/>
                </a:outerShdw>
              </a:effectLst>
            </a:endParaRPr>
          </a:p>
          <a:p>
            <a:pPr>
              <a:lnSpc>
                <a:spcPct val="120000"/>
              </a:lnSpc>
              <a:buFont typeface="Wingdings" pitchFamily="2" charset="2"/>
              <a:buNone/>
            </a:pPr>
            <a:r>
              <a:rPr lang="en-US" sz="2400" b="1" u="sng">
                <a:solidFill>
                  <a:srgbClr val="FF0000"/>
                </a:solidFill>
                <a:effectLst>
                  <a:outerShdw blurRad="38100" dist="38100" dir="2700000" algn="tl">
                    <a:srgbClr val="C0C0C0"/>
                  </a:outerShdw>
                </a:effectLst>
              </a:rPr>
              <a:t>Vice President:</a:t>
            </a:r>
            <a:r>
              <a:rPr lang="en-US" sz="2000" b="1">
                <a:solidFill>
                  <a:srgbClr val="FF0000"/>
                </a:solidFill>
                <a:effectLst>
                  <a:outerShdw blurRad="38100" dist="38100" dir="2700000" algn="tl">
                    <a:srgbClr val="C0C0C0"/>
                  </a:outerShdw>
                </a:effectLst>
              </a:rPr>
              <a:t> </a:t>
            </a:r>
          </a:p>
          <a:p>
            <a:pPr>
              <a:lnSpc>
                <a:spcPct val="120000"/>
              </a:lnSpc>
              <a:buFont typeface="Wingdings" pitchFamily="2" charset="2"/>
              <a:buNone/>
            </a:pPr>
            <a:r>
              <a:rPr lang="en-US" sz="2000" b="1">
                <a:solidFill>
                  <a:srgbClr val="0033CC"/>
                </a:solidFill>
                <a:effectLst>
                  <a:outerShdw blurRad="38100" dist="38100" dir="2700000" algn="tl">
                    <a:srgbClr val="C0C0C0"/>
                  </a:outerShdw>
                </a:effectLst>
              </a:rPr>
              <a:t>Thomas R. Marshall</a:t>
            </a:r>
          </a:p>
        </p:txBody>
      </p:sp>
      <p:sp>
        <p:nvSpPr>
          <p:cNvPr id="357380" name="AutoShape 4" descr="ts?t=8818755839043850545"/>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57381" name="AutoShape 5" descr="Andrew Johnson"/>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57382" name="AutoShape 6" descr="ts?t=2706482274039341205"/>
          <p:cNvSpPr>
            <a:spLocks noChangeAspect="1" noChangeArrowheads="1"/>
          </p:cNvSpPr>
          <p:nvPr/>
        </p:nvSpPr>
        <p:spPr bwMode="auto">
          <a:xfrm>
            <a:off x="4419600" y="3276600"/>
            <a:ext cx="304800" cy="304800"/>
          </a:xfrm>
          <a:prstGeom prst="rect">
            <a:avLst/>
          </a:prstGeom>
          <a:noFill/>
        </p:spPr>
        <p:txBody>
          <a:bodyPr/>
          <a:lstStyle/>
          <a:p>
            <a:endParaRPr lang="en-US" b="0">
              <a:latin typeface="Arial" charset="0"/>
            </a:endParaRPr>
          </a:p>
        </p:txBody>
      </p:sp>
      <p:pic>
        <p:nvPicPr>
          <p:cNvPr id="357387" name="Picture 11" descr="woodrow_wilson"/>
          <p:cNvPicPr>
            <a:picLocks noChangeAspect="1" noChangeArrowheads="1"/>
          </p:cNvPicPr>
          <p:nvPr/>
        </p:nvPicPr>
        <p:blipFill>
          <a:blip r:embed="rId3" cstate="print"/>
          <a:srcRect/>
          <a:stretch>
            <a:fillRect/>
          </a:stretch>
        </p:blipFill>
        <p:spPr bwMode="auto">
          <a:xfrm>
            <a:off x="4724400" y="1905000"/>
            <a:ext cx="3368675" cy="41148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pPr algn="ctr"/>
            <a:r>
              <a:rPr lang="en-US" sz="3800" b="1" u="sng">
                <a:effectLst>
                  <a:outerShdw blurRad="38100" dist="38100" dir="2700000" algn="tl">
                    <a:srgbClr val="C0C0C0"/>
                  </a:outerShdw>
                </a:effectLst>
                <a:latin typeface="Perpetua" pitchFamily="18" charset="0"/>
              </a:rPr>
              <a:t>Woodrow Wilson</a:t>
            </a:r>
          </a:p>
        </p:txBody>
      </p:sp>
      <p:sp>
        <p:nvSpPr>
          <p:cNvPr id="359427" name="Rectangle 3"/>
          <p:cNvSpPr>
            <a:spLocks noGrp="1" noChangeArrowheads="1"/>
          </p:cNvSpPr>
          <p:nvPr>
            <p:ph type="body" sz="half" idx="1"/>
          </p:nvPr>
        </p:nvSpPr>
        <p:spPr>
          <a:xfrm>
            <a:off x="685800" y="1600200"/>
            <a:ext cx="4114800" cy="5029200"/>
          </a:xfrm>
        </p:spPr>
        <p:txBody>
          <a:bodyPr/>
          <a:lstStyle/>
          <a:p>
            <a:pPr algn="ctr">
              <a:lnSpc>
                <a:spcPct val="140000"/>
              </a:lnSpc>
              <a:buFont typeface="Wingdings" pitchFamily="2" charset="2"/>
              <a:buNone/>
            </a:pPr>
            <a:r>
              <a:rPr lang="en-US" sz="2400" b="1" u="sng">
                <a:effectLst>
                  <a:outerShdw blurRad="38100" dist="38100" dir="2700000" algn="tl">
                    <a:srgbClr val="C0C0C0"/>
                  </a:outerShdw>
                </a:effectLst>
              </a:rPr>
              <a:t>Domestic</a:t>
            </a:r>
            <a:r>
              <a:rPr lang="en-US" sz="2400" b="1" u="sng"/>
              <a:t> </a:t>
            </a:r>
          </a:p>
          <a:p>
            <a:pPr>
              <a:lnSpc>
                <a:spcPct val="140000"/>
              </a:lnSpc>
              <a:buClr>
                <a:srgbClr val="990000"/>
              </a:buClr>
              <a:buFont typeface="Wingdings" pitchFamily="2" charset="2"/>
              <a:buChar char="§"/>
            </a:pPr>
            <a:r>
              <a:rPr lang="en-US" sz="2400">
                <a:solidFill>
                  <a:srgbClr val="990000"/>
                </a:solidFill>
                <a:effectLst>
                  <a:outerShdw blurRad="38100" dist="38100" dir="2700000" algn="tl">
                    <a:srgbClr val="C0C0C0"/>
                  </a:outerShdw>
                </a:effectLst>
              </a:rPr>
              <a:t>Only president to earn a Doctorate Degree.</a:t>
            </a:r>
          </a:p>
          <a:p>
            <a:pPr>
              <a:lnSpc>
                <a:spcPct val="140000"/>
              </a:lnSpc>
              <a:buClr>
                <a:srgbClr val="990000"/>
              </a:buClr>
              <a:buFont typeface="Wingdings" pitchFamily="2" charset="2"/>
              <a:buChar char="§"/>
            </a:pPr>
            <a:r>
              <a:rPr lang="en-US" sz="2400">
                <a:solidFill>
                  <a:srgbClr val="990000"/>
                </a:solidFill>
                <a:effectLst>
                  <a:outerShdw blurRad="38100" dist="38100" dir="2700000" algn="tl">
                    <a:srgbClr val="C0C0C0"/>
                  </a:outerShdw>
                </a:effectLst>
              </a:rPr>
              <a:t>Progressive Democratic President</a:t>
            </a:r>
          </a:p>
          <a:p>
            <a:pPr>
              <a:lnSpc>
                <a:spcPct val="140000"/>
              </a:lnSpc>
              <a:buClr>
                <a:srgbClr val="990000"/>
              </a:buClr>
              <a:buFont typeface="Wingdings" pitchFamily="2" charset="2"/>
              <a:buChar char="§"/>
            </a:pPr>
            <a:r>
              <a:rPr lang="en-US" sz="2400">
                <a:solidFill>
                  <a:srgbClr val="990000"/>
                </a:solidFill>
                <a:effectLst>
                  <a:outerShdw blurRad="38100" dist="38100" dir="2700000" algn="tl">
                    <a:srgbClr val="C0C0C0"/>
                  </a:outerShdw>
                </a:effectLst>
              </a:rPr>
              <a:t>Signed Clayton Antitrust Act (1914).</a:t>
            </a:r>
          </a:p>
          <a:p>
            <a:pPr>
              <a:lnSpc>
                <a:spcPct val="140000"/>
              </a:lnSpc>
              <a:buClr>
                <a:srgbClr val="990000"/>
              </a:buClr>
              <a:buFont typeface="Wingdings" pitchFamily="2" charset="2"/>
              <a:buChar char="§"/>
            </a:pPr>
            <a:r>
              <a:rPr lang="en-US" sz="2400">
                <a:solidFill>
                  <a:srgbClr val="990000"/>
                </a:solidFill>
                <a:effectLst>
                  <a:outerShdw blurRad="38100" dist="38100" dir="2700000" algn="tl">
                    <a:srgbClr val="C0C0C0"/>
                  </a:outerShdw>
                </a:effectLst>
              </a:rPr>
              <a:t>18</a:t>
            </a:r>
            <a:r>
              <a:rPr lang="en-US" sz="2400" baseline="30000">
                <a:solidFill>
                  <a:srgbClr val="990000"/>
                </a:solidFill>
                <a:effectLst>
                  <a:outerShdw blurRad="38100" dist="38100" dir="2700000" algn="tl">
                    <a:srgbClr val="C0C0C0"/>
                  </a:outerShdw>
                </a:effectLst>
              </a:rPr>
              <a:t>th</a:t>
            </a:r>
            <a:r>
              <a:rPr lang="en-US" sz="2400">
                <a:solidFill>
                  <a:srgbClr val="990000"/>
                </a:solidFill>
                <a:effectLst>
                  <a:outerShdw blurRad="38100" dist="38100" dir="2700000" algn="tl">
                    <a:srgbClr val="C0C0C0"/>
                  </a:outerShdw>
                </a:effectLst>
              </a:rPr>
              <a:t> and 19</a:t>
            </a:r>
            <a:r>
              <a:rPr lang="en-US" sz="2400" baseline="30000">
                <a:solidFill>
                  <a:srgbClr val="990000"/>
                </a:solidFill>
                <a:effectLst>
                  <a:outerShdw blurRad="38100" dist="38100" dir="2700000" algn="tl">
                    <a:srgbClr val="C0C0C0"/>
                  </a:outerShdw>
                </a:effectLst>
              </a:rPr>
              <a:t>th</a:t>
            </a:r>
            <a:r>
              <a:rPr lang="en-US" sz="2400">
                <a:solidFill>
                  <a:srgbClr val="990000"/>
                </a:solidFill>
                <a:effectLst>
                  <a:outerShdw blurRad="38100" dist="38100" dir="2700000" algn="tl">
                    <a:srgbClr val="C0C0C0"/>
                  </a:outerShdw>
                </a:effectLst>
              </a:rPr>
              <a:t> Amendments passed during his presidency.</a:t>
            </a:r>
          </a:p>
        </p:txBody>
      </p:sp>
      <p:sp>
        <p:nvSpPr>
          <p:cNvPr id="359428" name="Rectangle 4"/>
          <p:cNvSpPr>
            <a:spLocks noGrp="1" noChangeArrowheads="1"/>
          </p:cNvSpPr>
          <p:nvPr>
            <p:ph type="body" sz="half" idx="2"/>
          </p:nvPr>
        </p:nvSpPr>
        <p:spPr>
          <a:xfrm>
            <a:off x="4876800" y="1600200"/>
            <a:ext cx="4038600" cy="5029200"/>
          </a:xfrm>
        </p:spPr>
        <p:txBody>
          <a:bodyPr/>
          <a:lstStyle/>
          <a:p>
            <a:pPr algn="ctr">
              <a:lnSpc>
                <a:spcPct val="140000"/>
              </a:lnSpc>
              <a:buFont typeface="Wingdings" pitchFamily="2" charset="2"/>
              <a:buNone/>
            </a:pPr>
            <a:r>
              <a:rPr lang="en-US" sz="2400" b="1" u="sng">
                <a:effectLst>
                  <a:outerShdw blurRad="38100" dist="38100" dir="2700000" algn="tl">
                    <a:srgbClr val="C0C0C0"/>
                  </a:outerShdw>
                </a:effectLst>
              </a:rPr>
              <a:t>Foreign</a:t>
            </a:r>
          </a:p>
          <a:p>
            <a:pPr>
              <a:lnSpc>
                <a:spcPct val="140000"/>
              </a:lnSpc>
              <a:buClr>
                <a:srgbClr val="990000"/>
              </a:buClr>
              <a:buFont typeface="Wingdings" pitchFamily="2" charset="2"/>
              <a:buChar char="§"/>
            </a:pPr>
            <a:r>
              <a:rPr lang="en-US" sz="2400">
                <a:solidFill>
                  <a:srgbClr val="990000"/>
                </a:solidFill>
                <a:effectLst>
                  <a:outerShdw blurRad="38100" dist="38100" dir="2700000" algn="tl">
                    <a:srgbClr val="C0C0C0"/>
                  </a:outerShdw>
                </a:effectLst>
              </a:rPr>
              <a:t>Supported the use of “Moral Diplomacy” as a foreign policy tool in Latin America.</a:t>
            </a:r>
          </a:p>
          <a:p>
            <a:pPr>
              <a:lnSpc>
                <a:spcPct val="140000"/>
              </a:lnSpc>
              <a:buClr>
                <a:srgbClr val="990000"/>
              </a:buClr>
              <a:buFont typeface="Wingdings" pitchFamily="2" charset="2"/>
              <a:buChar char="§"/>
            </a:pPr>
            <a:r>
              <a:rPr lang="en-US" sz="2400">
                <a:solidFill>
                  <a:srgbClr val="990000"/>
                </a:solidFill>
                <a:effectLst>
                  <a:outerShdw blurRad="38100" dist="38100" dir="2700000" algn="tl">
                    <a:srgbClr val="C0C0C0"/>
                  </a:outerShdw>
                </a:effectLst>
              </a:rPr>
              <a:t>President during World War I.</a:t>
            </a:r>
          </a:p>
          <a:p>
            <a:pPr>
              <a:lnSpc>
                <a:spcPct val="140000"/>
              </a:lnSpc>
              <a:buClr>
                <a:srgbClr val="990000"/>
              </a:buClr>
              <a:buFont typeface="Wingdings" pitchFamily="2" charset="2"/>
              <a:buChar char="§"/>
            </a:pPr>
            <a:r>
              <a:rPr lang="en-US" sz="2400">
                <a:solidFill>
                  <a:srgbClr val="990000"/>
                </a:solidFill>
                <a:effectLst>
                  <a:outerShdw blurRad="38100" dist="38100" dir="2700000" algn="tl">
                    <a:srgbClr val="C0C0C0"/>
                  </a:outerShdw>
                </a:effectLst>
              </a:rPr>
              <a:t>Wrote the “Fourteen Points.”</a:t>
            </a:r>
          </a:p>
          <a:p>
            <a:pPr>
              <a:lnSpc>
                <a:spcPct val="140000"/>
              </a:lnSpc>
              <a:buClr>
                <a:srgbClr val="990000"/>
              </a:buClr>
              <a:buFont typeface="Wingdings" pitchFamily="2" charset="2"/>
              <a:buChar char="§"/>
            </a:pPr>
            <a:r>
              <a:rPr lang="en-US" sz="2400">
                <a:solidFill>
                  <a:srgbClr val="990000"/>
                </a:solidFill>
                <a:effectLst>
                  <a:outerShdw blurRad="38100" dist="38100" dir="2700000" algn="tl">
                    <a:srgbClr val="C0C0C0"/>
                  </a:outerShdw>
                </a:effectLst>
              </a:rPr>
              <a:t>Failed to get the United States to join the League of Nations.</a:t>
            </a:r>
            <a:endParaRPr lang="en-US" sz="2400" u="sng">
              <a:solidFill>
                <a:srgbClr val="990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351235" name="Rectangle 3"/>
          <p:cNvSpPr>
            <a:spLocks noGrp="1" noChangeArrowheads="1"/>
          </p:cNvSpPr>
          <p:nvPr>
            <p:ph type="body" idx="1"/>
          </p:nvPr>
        </p:nvSpPr>
        <p:spPr>
          <a:xfrm>
            <a:off x="762000" y="1600200"/>
            <a:ext cx="8153400" cy="5029200"/>
          </a:xfrm>
        </p:spPr>
        <p:txBody>
          <a:bodyPr/>
          <a:lstStyle/>
          <a:p>
            <a:pPr marL="339725" indent="-339725">
              <a:lnSpc>
                <a:spcPct val="110000"/>
              </a:lnSpc>
              <a:buClr>
                <a:schemeClr val="hlink"/>
              </a:buClr>
              <a:buFont typeface="Wingdings" pitchFamily="2" charset="2"/>
              <a:buNone/>
            </a:pPr>
            <a:r>
              <a:rPr lang="en-US" sz="2400" b="1" u="sng">
                <a:solidFill>
                  <a:srgbClr val="000099"/>
                </a:solidFill>
              </a:rPr>
              <a:t>Woodrow Wilson [1913 – 1921]</a:t>
            </a:r>
            <a:r>
              <a:rPr lang="en-US" sz="2400"/>
              <a:t> – </a:t>
            </a:r>
          </a:p>
          <a:p>
            <a:pPr marL="339725" indent="-339725">
              <a:lnSpc>
                <a:spcPct val="110000"/>
              </a:lnSpc>
              <a:buClr>
                <a:srgbClr val="990000"/>
              </a:buClr>
              <a:buFont typeface="Wingdings" pitchFamily="2" charset="2"/>
              <a:buChar char="§"/>
            </a:pPr>
            <a:r>
              <a:rPr lang="en-US" sz="2400">
                <a:effectLst>
                  <a:outerShdw blurRad="38100" dist="38100" dir="2700000" algn="tl">
                    <a:srgbClr val="C0C0C0"/>
                  </a:outerShdw>
                </a:effectLst>
              </a:rPr>
              <a:t>Democratic president who won two-terms and continued progressive reforms of Taft and Roosevelt.</a:t>
            </a:r>
            <a:endParaRPr lang="en-US" sz="2400" b="1" u="sng">
              <a:solidFill>
                <a:srgbClr val="000099"/>
              </a:solidFill>
            </a:endParaRPr>
          </a:p>
          <a:p>
            <a:pPr marL="339725" indent="-339725">
              <a:lnSpc>
                <a:spcPct val="110000"/>
              </a:lnSpc>
              <a:buFont typeface="Wingdings" pitchFamily="2" charset="2"/>
              <a:buNone/>
            </a:pPr>
            <a:r>
              <a:rPr lang="en-US" sz="2400" b="1" u="sng">
                <a:solidFill>
                  <a:srgbClr val="000099"/>
                </a:solidFill>
              </a:rPr>
              <a:t>Rise to Power</a:t>
            </a:r>
            <a:r>
              <a:rPr lang="en-US" sz="2400" b="1"/>
              <a:t> –</a:t>
            </a:r>
          </a:p>
          <a:p>
            <a:pPr marL="339725" indent="-339725">
              <a:lnSpc>
                <a:spcPct val="110000"/>
              </a:lnSpc>
              <a:buClr>
                <a:srgbClr val="990000"/>
              </a:buClr>
              <a:buFont typeface="Wingdings" pitchFamily="2" charset="2"/>
              <a:buChar char="§"/>
            </a:pPr>
            <a:r>
              <a:rPr lang="en-US" sz="2400">
                <a:effectLst>
                  <a:outerShdw blurRad="38100" dist="38100" dir="2700000" algn="tl">
                    <a:srgbClr val="C0C0C0"/>
                  </a:outerShdw>
                </a:effectLst>
              </a:rPr>
              <a:t>Wilson was born in the South in a strict Presbyterian family and did the following: </a:t>
            </a:r>
          </a:p>
          <a:p>
            <a:pPr marL="339725" indent="-339725">
              <a:lnSpc>
                <a:spcPct val="110000"/>
              </a:lnSpc>
              <a:buClr>
                <a:schemeClr val="hlink"/>
              </a:buClr>
              <a:buFont typeface="Wingdings" pitchFamily="2" charset="2"/>
              <a:buNone/>
            </a:pPr>
            <a:r>
              <a:rPr lang="en-US" sz="2400">
                <a:effectLst>
                  <a:outerShdw blurRad="38100" dist="38100" dir="2700000" algn="tl">
                    <a:srgbClr val="C0C0C0"/>
                  </a:outerShdw>
                </a:effectLst>
              </a:rPr>
              <a:t>	- Lawyer by trade; </a:t>
            </a:r>
          </a:p>
          <a:p>
            <a:pPr marL="339725" indent="-339725">
              <a:lnSpc>
                <a:spcPct val="110000"/>
              </a:lnSpc>
              <a:buClr>
                <a:schemeClr val="hlink"/>
              </a:buClr>
              <a:buFont typeface="Wingdings" pitchFamily="2" charset="2"/>
              <a:buNone/>
            </a:pPr>
            <a:r>
              <a:rPr lang="en-US" sz="2400">
                <a:effectLst>
                  <a:outerShdw blurRad="38100" dist="38100" dir="2700000" algn="tl">
                    <a:srgbClr val="C0C0C0"/>
                  </a:outerShdw>
                </a:effectLst>
              </a:rPr>
              <a:t>	- President of Princeton University; </a:t>
            </a:r>
          </a:p>
          <a:p>
            <a:pPr marL="339725" indent="-339725">
              <a:lnSpc>
                <a:spcPct val="110000"/>
              </a:lnSpc>
              <a:buClr>
                <a:schemeClr val="hlink"/>
              </a:buClr>
              <a:buFont typeface="Wingdings" pitchFamily="2" charset="2"/>
              <a:buNone/>
            </a:pPr>
            <a:r>
              <a:rPr lang="en-US" sz="2400">
                <a:effectLst>
                  <a:outerShdw blurRad="38100" dist="38100" dir="2700000" algn="tl">
                    <a:srgbClr val="C0C0C0"/>
                  </a:outerShdw>
                </a:effectLst>
              </a:rPr>
              <a:t>	- Governor of New Jersey (1910 – 1913);</a:t>
            </a:r>
          </a:p>
          <a:p>
            <a:pPr marL="339725" indent="-339725">
              <a:lnSpc>
                <a:spcPct val="110000"/>
              </a:lnSpc>
              <a:buClr>
                <a:schemeClr val="hlink"/>
              </a:buClr>
              <a:buFont typeface="Wingdings" pitchFamily="2" charset="2"/>
              <a:buNone/>
            </a:pPr>
            <a:r>
              <a:rPr lang="en-US" sz="2400">
                <a:effectLst>
                  <a:outerShdw blurRad="38100" dist="38100" dir="2700000" algn="tl">
                    <a:srgbClr val="C0C0C0"/>
                  </a:outerShdw>
                </a:effectLst>
              </a:rPr>
              <a:t>	- Supported progressive reforms, a direct primary, 	 	worker’s compensation, and regulation of public 	utilities.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51234"/>
                                        </p:tgtEl>
                                        <p:attrNameLst>
                                          <p:attrName>style.visibility</p:attrName>
                                        </p:attrNameLst>
                                      </p:cBhvr>
                                      <p:to>
                                        <p:strVal val="visible"/>
                                      </p:to>
                                    </p:set>
                                    <p:anim calcmode="lin" valueType="num">
                                      <p:cBhvr>
                                        <p:cTn id="7" dur="1000" fill="hold"/>
                                        <p:tgtEl>
                                          <p:spTgt spid="351234"/>
                                        </p:tgtEl>
                                        <p:attrNameLst>
                                          <p:attrName>ppt_x</p:attrName>
                                        </p:attrNameLst>
                                      </p:cBhvr>
                                      <p:tavLst>
                                        <p:tav tm="0">
                                          <p:val>
                                            <p:strVal val="#ppt_x-.2"/>
                                          </p:val>
                                        </p:tav>
                                        <p:tav tm="100000">
                                          <p:val>
                                            <p:strVal val="#ppt_x"/>
                                          </p:val>
                                        </p:tav>
                                      </p:tavLst>
                                    </p:anim>
                                    <p:anim calcmode="lin" valueType="num">
                                      <p:cBhvr>
                                        <p:cTn id="8" dur="1000" fill="hold"/>
                                        <p:tgtEl>
                                          <p:spTgt spid="3512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123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51235">
                                            <p:txEl>
                                              <p:pRg st="0" end="0"/>
                                            </p:txEl>
                                          </p:spTgt>
                                        </p:tgtEl>
                                        <p:attrNameLst>
                                          <p:attrName>style.visibility</p:attrName>
                                        </p:attrNameLst>
                                      </p:cBhvr>
                                      <p:to>
                                        <p:strVal val="visible"/>
                                      </p:to>
                                    </p:set>
                                    <p:animEffect transition="in" filter="fade">
                                      <p:cBhvr>
                                        <p:cTn id="14" dur="500"/>
                                        <p:tgtEl>
                                          <p:spTgt spid="351235">
                                            <p:txEl>
                                              <p:pRg st="0" end="0"/>
                                            </p:txEl>
                                          </p:spTgt>
                                        </p:tgtEl>
                                      </p:cBhvr>
                                    </p:animEffect>
                                    <p:anim calcmode="lin" valueType="num">
                                      <p:cBhvr>
                                        <p:cTn id="15" dur="500" fill="hold"/>
                                        <p:tgtEl>
                                          <p:spTgt spid="3512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5123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51235">
                                            <p:txEl>
                                              <p:pRg st="1" end="1"/>
                                            </p:txEl>
                                          </p:spTgt>
                                        </p:tgtEl>
                                        <p:attrNameLst>
                                          <p:attrName>style.visibility</p:attrName>
                                        </p:attrNameLst>
                                      </p:cBhvr>
                                      <p:to>
                                        <p:strVal val="visible"/>
                                      </p:to>
                                    </p:set>
                                    <p:animEffect transition="in" filter="fade">
                                      <p:cBhvr>
                                        <p:cTn id="21" dur="500"/>
                                        <p:tgtEl>
                                          <p:spTgt spid="351235">
                                            <p:txEl>
                                              <p:pRg st="1" end="1"/>
                                            </p:txEl>
                                          </p:spTgt>
                                        </p:tgtEl>
                                      </p:cBhvr>
                                    </p:animEffect>
                                    <p:anim calcmode="lin" valueType="num">
                                      <p:cBhvr>
                                        <p:cTn id="22" dur="500" fill="hold"/>
                                        <p:tgtEl>
                                          <p:spTgt spid="35123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5123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51235">
                                            <p:txEl>
                                              <p:pRg st="2" end="2"/>
                                            </p:txEl>
                                          </p:spTgt>
                                        </p:tgtEl>
                                        <p:attrNameLst>
                                          <p:attrName>style.visibility</p:attrName>
                                        </p:attrNameLst>
                                      </p:cBhvr>
                                      <p:to>
                                        <p:strVal val="visible"/>
                                      </p:to>
                                    </p:set>
                                    <p:animEffect transition="in" filter="fade">
                                      <p:cBhvr>
                                        <p:cTn id="28" dur="500"/>
                                        <p:tgtEl>
                                          <p:spTgt spid="351235">
                                            <p:txEl>
                                              <p:pRg st="2" end="2"/>
                                            </p:txEl>
                                          </p:spTgt>
                                        </p:tgtEl>
                                      </p:cBhvr>
                                    </p:animEffect>
                                    <p:anim calcmode="lin" valueType="num">
                                      <p:cBhvr>
                                        <p:cTn id="29" dur="500" fill="hold"/>
                                        <p:tgtEl>
                                          <p:spTgt spid="35123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5123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51235">
                                            <p:txEl>
                                              <p:pRg st="3" end="3"/>
                                            </p:txEl>
                                          </p:spTgt>
                                        </p:tgtEl>
                                        <p:attrNameLst>
                                          <p:attrName>style.visibility</p:attrName>
                                        </p:attrNameLst>
                                      </p:cBhvr>
                                      <p:to>
                                        <p:strVal val="visible"/>
                                      </p:to>
                                    </p:set>
                                    <p:animEffect transition="in" filter="fade">
                                      <p:cBhvr>
                                        <p:cTn id="35" dur="500"/>
                                        <p:tgtEl>
                                          <p:spTgt spid="351235">
                                            <p:txEl>
                                              <p:pRg st="3" end="3"/>
                                            </p:txEl>
                                          </p:spTgt>
                                        </p:tgtEl>
                                      </p:cBhvr>
                                    </p:animEffect>
                                    <p:anim calcmode="lin" valueType="num">
                                      <p:cBhvr>
                                        <p:cTn id="36" dur="500" fill="hold"/>
                                        <p:tgtEl>
                                          <p:spTgt spid="35123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5123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351235">
                                            <p:txEl>
                                              <p:pRg st="4" end="4"/>
                                            </p:txEl>
                                          </p:spTgt>
                                        </p:tgtEl>
                                        <p:attrNameLst>
                                          <p:attrName>style.visibility</p:attrName>
                                        </p:attrNameLst>
                                      </p:cBhvr>
                                      <p:to>
                                        <p:strVal val="visible"/>
                                      </p:to>
                                    </p:set>
                                    <p:animEffect transition="in" filter="fade">
                                      <p:cBhvr>
                                        <p:cTn id="42" dur="500"/>
                                        <p:tgtEl>
                                          <p:spTgt spid="351235">
                                            <p:txEl>
                                              <p:pRg st="4" end="4"/>
                                            </p:txEl>
                                          </p:spTgt>
                                        </p:tgtEl>
                                      </p:cBhvr>
                                    </p:animEffect>
                                    <p:anim calcmode="lin" valueType="num">
                                      <p:cBhvr>
                                        <p:cTn id="43" dur="500" fill="hold"/>
                                        <p:tgtEl>
                                          <p:spTgt spid="35123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5123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351235">
                                            <p:txEl>
                                              <p:pRg st="5" end="5"/>
                                            </p:txEl>
                                          </p:spTgt>
                                        </p:tgtEl>
                                        <p:attrNameLst>
                                          <p:attrName>style.visibility</p:attrName>
                                        </p:attrNameLst>
                                      </p:cBhvr>
                                      <p:to>
                                        <p:strVal val="visible"/>
                                      </p:to>
                                    </p:set>
                                    <p:animEffect transition="in" filter="fade">
                                      <p:cBhvr>
                                        <p:cTn id="49" dur="500"/>
                                        <p:tgtEl>
                                          <p:spTgt spid="351235">
                                            <p:txEl>
                                              <p:pRg st="5" end="5"/>
                                            </p:txEl>
                                          </p:spTgt>
                                        </p:tgtEl>
                                      </p:cBhvr>
                                    </p:animEffect>
                                    <p:anim calcmode="lin" valueType="num">
                                      <p:cBhvr>
                                        <p:cTn id="50" dur="500" fill="hold"/>
                                        <p:tgtEl>
                                          <p:spTgt spid="35123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351235">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351235">
                                            <p:txEl>
                                              <p:pRg st="6" end="6"/>
                                            </p:txEl>
                                          </p:spTgt>
                                        </p:tgtEl>
                                        <p:attrNameLst>
                                          <p:attrName>style.visibility</p:attrName>
                                        </p:attrNameLst>
                                      </p:cBhvr>
                                      <p:to>
                                        <p:strVal val="visible"/>
                                      </p:to>
                                    </p:set>
                                    <p:animEffect transition="in" filter="fade">
                                      <p:cBhvr>
                                        <p:cTn id="56" dur="500"/>
                                        <p:tgtEl>
                                          <p:spTgt spid="351235">
                                            <p:txEl>
                                              <p:pRg st="6" end="6"/>
                                            </p:txEl>
                                          </p:spTgt>
                                        </p:tgtEl>
                                      </p:cBhvr>
                                    </p:animEffect>
                                    <p:anim calcmode="lin" valueType="num">
                                      <p:cBhvr>
                                        <p:cTn id="57" dur="500" fill="hold"/>
                                        <p:tgtEl>
                                          <p:spTgt spid="351235">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351235">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351235">
                                            <p:txEl>
                                              <p:pRg st="7" end="7"/>
                                            </p:txEl>
                                          </p:spTgt>
                                        </p:tgtEl>
                                        <p:attrNameLst>
                                          <p:attrName>style.visibility</p:attrName>
                                        </p:attrNameLst>
                                      </p:cBhvr>
                                      <p:to>
                                        <p:strVal val="visible"/>
                                      </p:to>
                                    </p:set>
                                    <p:animEffect transition="in" filter="fade">
                                      <p:cBhvr>
                                        <p:cTn id="63" dur="500"/>
                                        <p:tgtEl>
                                          <p:spTgt spid="351235">
                                            <p:txEl>
                                              <p:pRg st="7" end="7"/>
                                            </p:txEl>
                                          </p:spTgt>
                                        </p:tgtEl>
                                      </p:cBhvr>
                                    </p:animEffect>
                                    <p:anim calcmode="lin" valueType="num">
                                      <p:cBhvr>
                                        <p:cTn id="64" dur="500" fill="hold"/>
                                        <p:tgtEl>
                                          <p:spTgt spid="351235">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351235">
                                            <p:txEl>
                                              <p:pRg st="7" end="7"/>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p:bldP spid="351235"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222211" name="Rectangle 3"/>
          <p:cNvSpPr>
            <a:spLocks noGrp="1" noChangeArrowheads="1"/>
          </p:cNvSpPr>
          <p:nvPr>
            <p:ph type="body" idx="1"/>
          </p:nvPr>
        </p:nvSpPr>
        <p:spPr>
          <a:xfrm>
            <a:off x="914400" y="1600200"/>
            <a:ext cx="7772400" cy="4953000"/>
          </a:xfrm>
        </p:spPr>
        <p:txBody>
          <a:bodyPr/>
          <a:lstStyle/>
          <a:p>
            <a:pPr marL="339725" indent="-339725">
              <a:lnSpc>
                <a:spcPct val="120000"/>
              </a:lnSpc>
              <a:buClr>
                <a:schemeClr val="hlink"/>
              </a:buClr>
              <a:buFont typeface="Wingdings" pitchFamily="2" charset="2"/>
              <a:buNone/>
            </a:pPr>
            <a:r>
              <a:rPr lang="en-US" sz="2400" b="1" u="sng" dirty="0">
                <a:solidFill>
                  <a:srgbClr val="000099"/>
                </a:solidFill>
              </a:rPr>
              <a:t>Underwood Tariff Act of 1913</a:t>
            </a:r>
            <a:r>
              <a:rPr lang="en-US" sz="2400" b="1" dirty="0"/>
              <a:t> – </a:t>
            </a:r>
          </a:p>
          <a:p>
            <a:pPr marL="339725" indent="-339725">
              <a:lnSpc>
                <a:spcPct val="120000"/>
              </a:lnSpc>
              <a:buClr>
                <a:srgbClr val="990000"/>
              </a:buClr>
              <a:buFont typeface="Wingdings" pitchFamily="2" charset="2"/>
              <a:buChar char="§"/>
            </a:pPr>
            <a:r>
              <a:rPr lang="en-US" sz="2400" dirty="0">
                <a:effectLst>
                  <a:outerShdw blurRad="38100" dist="38100" dir="2700000" algn="tl">
                    <a:srgbClr val="C0C0C0"/>
                  </a:outerShdw>
                </a:effectLst>
              </a:rPr>
              <a:t>Congress passed the act to reduce tariffs for the first time since the end of the Civil War.</a:t>
            </a:r>
          </a:p>
          <a:p>
            <a:pPr marL="339725" indent="-339725">
              <a:lnSpc>
                <a:spcPct val="120000"/>
              </a:lnSpc>
              <a:buClr>
                <a:schemeClr val="hlink"/>
              </a:buClr>
              <a:buFont typeface="Wingdings" pitchFamily="2" charset="2"/>
              <a:buNone/>
            </a:pPr>
            <a:r>
              <a:rPr lang="en-US" sz="2400" b="1" u="sng" dirty="0">
                <a:solidFill>
                  <a:srgbClr val="000099"/>
                </a:solidFill>
              </a:rPr>
              <a:t>Clayton Antitrust Act of 1914</a:t>
            </a:r>
            <a:r>
              <a:rPr lang="en-US" sz="2400" b="1" dirty="0"/>
              <a:t> – </a:t>
            </a:r>
          </a:p>
          <a:p>
            <a:pPr marL="339725" indent="-339725">
              <a:lnSpc>
                <a:spcPct val="120000"/>
              </a:lnSpc>
              <a:buClr>
                <a:srgbClr val="990000"/>
              </a:buClr>
              <a:buFont typeface="Wingdings" pitchFamily="2" charset="2"/>
              <a:buChar char="§"/>
            </a:pPr>
            <a:r>
              <a:rPr lang="en-US" sz="2400" dirty="0">
                <a:effectLst>
                  <a:outerShdw blurRad="38100" dist="38100" dir="2700000" algn="tl">
                    <a:srgbClr val="C0C0C0"/>
                  </a:outerShdw>
                </a:effectLst>
              </a:rPr>
              <a:t>Prohibited corporations from acquiring stock of another company (if it created a monopoly).</a:t>
            </a:r>
          </a:p>
          <a:p>
            <a:pPr marL="339725" indent="-339725">
              <a:lnSpc>
                <a:spcPct val="120000"/>
              </a:lnSpc>
              <a:buClr>
                <a:srgbClr val="990000"/>
              </a:buClr>
              <a:buFont typeface="Wingdings" pitchFamily="2" charset="2"/>
              <a:buChar char="§"/>
            </a:pPr>
            <a:r>
              <a:rPr lang="en-US" sz="2400" dirty="0">
                <a:effectLst>
                  <a:outerShdw blurRad="38100" dist="38100" dir="2700000" algn="tl">
                    <a:srgbClr val="C0C0C0"/>
                  </a:outerShdw>
                </a:effectLst>
              </a:rPr>
              <a:t>Legalized strikes and union boycotting.</a:t>
            </a:r>
          </a:p>
          <a:p>
            <a:pPr marL="339725" indent="-339725">
              <a:lnSpc>
                <a:spcPct val="120000"/>
              </a:lnSpc>
              <a:buClr>
                <a:srgbClr val="990000"/>
              </a:buClr>
              <a:buFont typeface="Wingdings" pitchFamily="2" charset="2"/>
              <a:buNone/>
            </a:pPr>
            <a:r>
              <a:rPr lang="en-US" sz="2400" b="1" u="sng" dirty="0">
                <a:solidFill>
                  <a:srgbClr val="000099"/>
                </a:solidFill>
              </a:rPr>
              <a:t>Federal Trade Commission (FTC)</a:t>
            </a:r>
            <a:r>
              <a:rPr lang="en-US" sz="2400" b="1" dirty="0"/>
              <a:t> – </a:t>
            </a:r>
          </a:p>
          <a:p>
            <a:pPr marL="339725" indent="-339725">
              <a:lnSpc>
                <a:spcPct val="120000"/>
              </a:lnSpc>
              <a:buClr>
                <a:srgbClr val="990000"/>
              </a:buClr>
              <a:buFont typeface="Wingdings" pitchFamily="2" charset="2"/>
              <a:buChar char="§"/>
            </a:pPr>
            <a:r>
              <a:rPr lang="en-US" sz="2400" dirty="0">
                <a:effectLst>
                  <a:outerShdw blurRad="38100" dist="38100" dir="2700000" algn="tl">
                    <a:srgbClr val="C0C0C0"/>
                  </a:outerShdw>
                </a:effectLst>
              </a:rPr>
              <a:t>Gave the federal government the power to investigate possible violations of regulatory statutes (laws).</a:t>
            </a:r>
            <a:endParaRPr lang="en-US" sz="2400" b="1" u="sng" dirty="0">
              <a:effectLst>
                <a:outerShdw blurRad="38100" dist="38100" dir="2700000" algn="tl">
                  <a:srgbClr val="C0C0C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2210"/>
                                        </p:tgtEl>
                                        <p:attrNameLst>
                                          <p:attrName>style.visibility</p:attrName>
                                        </p:attrNameLst>
                                      </p:cBhvr>
                                      <p:to>
                                        <p:strVal val="visible"/>
                                      </p:to>
                                    </p:set>
                                    <p:anim calcmode="lin" valueType="num">
                                      <p:cBhvr>
                                        <p:cTn id="7" dur="1000" fill="hold"/>
                                        <p:tgtEl>
                                          <p:spTgt spid="222210"/>
                                        </p:tgtEl>
                                        <p:attrNameLst>
                                          <p:attrName>ppt_x</p:attrName>
                                        </p:attrNameLst>
                                      </p:cBhvr>
                                      <p:tavLst>
                                        <p:tav tm="0">
                                          <p:val>
                                            <p:strVal val="#ppt_x-.2"/>
                                          </p:val>
                                        </p:tav>
                                        <p:tav tm="100000">
                                          <p:val>
                                            <p:strVal val="#ppt_x"/>
                                          </p:val>
                                        </p:tav>
                                      </p:tavLst>
                                    </p:anim>
                                    <p:anim calcmode="lin" valueType="num">
                                      <p:cBhvr>
                                        <p:cTn id="8" dur="1000" fill="hold"/>
                                        <p:tgtEl>
                                          <p:spTgt spid="2222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221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22211">
                                            <p:txEl>
                                              <p:pRg st="0" end="0"/>
                                            </p:txEl>
                                          </p:spTgt>
                                        </p:tgtEl>
                                        <p:attrNameLst>
                                          <p:attrName>style.visibility</p:attrName>
                                        </p:attrNameLst>
                                      </p:cBhvr>
                                      <p:to>
                                        <p:strVal val="visible"/>
                                      </p:to>
                                    </p:set>
                                    <p:animEffect transition="in" filter="fade">
                                      <p:cBhvr>
                                        <p:cTn id="14" dur="500"/>
                                        <p:tgtEl>
                                          <p:spTgt spid="222211">
                                            <p:txEl>
                                              <p:pRg st="0" end="0"/>
                                            </p:txEl>
                                          </p:spTgt>
                                        </p:tgtEl>
                                      </p:cBhvr>
                                    </p:animEffect>
                                    <p:anim calcmode="lin" valueType="num">
                                      <p:cBhvr>
                                        <p:cTn id="15" dur="500" fill="hold"/>
                                        <p:tgtEl>
                                          <p:spTgt spid="2222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2221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22211">
                                            <p:txEl>
                                              <p:pRg st="1" end="1"/>
                                            </p:txEl>
                                          </p:spTgt>
                                        </p:tgtEl>
                                        <p:attrNameLst>
                                          <p:attrName>style.visibility</p:attrName>
                                        </p:attrNameLst>
                                      </p:cBhvr>
                                      <p:to>
                                        <p:strVal val="visible"/>
                                      </p:to>
                                    </p:set>
                                    <p:animEffect transition="in" filter="fade">
                                      <p:cBhvr>
                                        <p:cTn id="21" dur="500"/>
                                        <p:tgtEl>
                                          <p:spTgt spid="222211">
                                            <p:txEl>
                                              <p:pRg st="1" end="1"/>
                                            </p:txEl>
                                          </p:spTgt>
                                        </p:tgtEl>
                                      </p:cBhvr>
                                    </p:animEffect>
                                    <p:anim calcmode="lin" valueType="num">
                                      <p:cBhvr>
                                        <p:cTn id="22" dur="500" fill="hold"/>
                                        <p:tgtEl>
                                          <p:spTgt spid="22221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2221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22211">
                                            <p:txEl>
                                              <p:pRg st="2" end="2"/>
                                            </p:txEl>
                                          </p:spTgt>
                                        </p:tgtEl>
                                        <p:attrNameLst>
                                          <p:attrName>style.visibility</p:attrName>
                                        </p:attrNameLst>
                                      </p:cBhvr>
                                      <p:to>
                                        <p:strVal val="visible"/>
                                      </p:to>
                                    </p:set>
                                    <p:animEffect transition="in" filter="fade">
                                      <p:cBhvr>
                                        <p:cTn id="28" dur="500"/>
                                        <p:tgtEl>
                                          <p:spTgt spid="222211">
                                            <p:txEl>
                                              <p:pRg st="2" end="2"/>
                                            </p:txEl>
                                          </p:spTgt>
                                        </p:tgtEl>
                                      </p:cBhvr>
                                    </p:animEffect>
                                    <p:anim calcmode="lin" valueType="num">
                                      <p:cBhvr>
                                        <p:cTn id="29" dur="500" fill="hold"/>
                                        <p:tgtEl>
                                          <p:spTgt spid="22221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2221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22211">
                                            <p:txEl>
                                              <p:pRg st="3" end="3"/>
                                            </p:txEl>
                                          </p:spTgt>
                                        </p:tgtEl>
                                        <p:attrNameLst>
                                          <p:attrName>style.visibility</p:attrName>
                                        </p:attrNameLst>
                                      </p:cBhvr>
                                      <p:to>
                                        <p:strVal val="visible"/>
                                      </p:to>
                                    </p:set>
                                    <p:animEffect transition="in" filter="fade">
                                      <p:cBhvr>
                                        <p:cTn id="35" dur="500"/>
                                        <p:tgtEl>
                                          <p:spTgt spid="222211">
                                            <p:txEl>
                                              <p:pRg st="3" end="3"/>
                                            </p:txEl>
                                          </p:spTgt>
                                        </p:tgtEl>
                                      </p:cBhvr>
                                    </p:animEffect>
                                    <p:anim calcmode="lin" valueType="num">
                                      <p:cBhvr>
                                        <p:cTn id="36" dur="500" fill="hold"/>
                                        <p:tgtEl>
                                          <p:spTgt spid="22221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2221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22211">
                                            <p:txEl>
                                              <p:pRg st="4" end="4"/>
                                            </p:txEl>
                                          </p:spTgt>
                                        </p:tgtEl>
                                        <p:attrNameLst>
                                          <p:attrName>style.visibility</p:attrName>
                                        </p:attrNameLst>
                                      </p:cBhvr>
                                      <p:to>
                                        <p:strVal val="visible"/>
                                      </p:to>
                                    </p:set>
                                    <p:animEffect transition="in" filter="fade">
                                      <p:cBhvr>
                                        <p:cTn id="42" dur="500"/>
                                        <p:tgtEl>
                                          <p:spTgt spid="222211">
                                            <p:txEl>
                                              <p:pRg st="4" end="4"/>
                                            </p:txEl>
                                          </p:spTgt>
                                        </p:tgtEl>
                                      </p:cBhvr>
                                    </p:animEffect>
                                    <p:anim calcmode="lin" valueType="num">
                                      <p:cBhvr>
                                        <p:cTn id="43" dur="500" fill="hold"/>
                                        <p:tgtEl>
                                          <p:spTgt spid="222211">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22211">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22211">
                                            <p:txEl>
                                              <p:pRg st="5" end="5"/>
                                            </p:txEl>
                                          </p:spTgt>
                                        </p:tgtEl>
                                        <p:attrNameLst>
                                          <p:attrName>style.visibility</p:attrName>
                                        </p:attrNameLst>
                                      </p:cBhvr>
                                      <p:to>
                                        <p:strVal val="visible"/>
                                      </p:to>
                                    </p:set>
                                    <p:animEffect transition="in" filter="fade">
                                      <p:cBhvr>
                                        <p:cTn id="49" dur="500"/>
                                        <p:tgtEl>
                                          <p:spTgt spid="222211">
                                            <p:txEl>
                                              <p:pRg st="5" end="5"/>
                                            </p:txEl>
                                          </p:spTgt>
                                        </p:tgtEl>
                                      </p:cBhvr>
                                    </p:animEffect>
                                    <p:anim calcmode="lin" valueType="num">
                                      <p:cBhvr>
                                        <p:cTn id="50" dur="500" fill="hold"/>
                                        <p:tgtEl>
                                          <p:spTgt spid="222211">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222211">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222211">
                                            <p:txEl>
                                              <p:pRg st="6" end="6"/>
                                            </p:txEl>
                                          </p:spTgt>
                                        </p:tgtEl>
                                        <p:attrNameLst>
                                          <p:attrName>style.visibility</p:attrName>
                                        </p:attrNameLst>
                                      </p:cBhvr>
                                      <p:to>
                                        <p:strVal val="visible"/>
                                      </p:to>
                                    </p:set>
                                    <p:animEffect transition="in" filter="fade">
                                      <p:cBhvr>
                                        <p:cTn id="56" dur="500"/>
                                        <p:tgtEl>
                                          <p:spTgt spid="222211">
                                            <p:txEl>
                                              <p:pRg st="6" end="6"/>
                                            </p:txEl>
                                          </p:spTgt>
                                        </p:tgtEl>
                                      </p:cBhvr>
                                    </p:animEffect>
                                    <p:anim calcmode="lin" valueType="num">
                                      <p:cBhvr>
                                        <p:cTn id="57" dur="500" fill="hold"/>
                                        <p:tgtEl>
                                          <p:spTgt spid="222211">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222211">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0" grpId="0"/>
      <p:bldP spid="222211"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290819" name="Rectangle 3"/>
          <p:cNvSpPr>
            <a:spLocks noGrp="1" noChangeArrowheads="1"/>
          </p:cNvSpPr>
          <p:nvPr>
            <p:ph type="body" idx="1"/>
          </p:nvPr>
        </p:nvSpPr>
        <p:spPr>
          <a:xfrm>
            <a:off x="914400" y="1600200"/>
            <a:ext cx="7772400" cy="4876800"/>
          </a:xfrm>
        </p:spPr>
        <p:txBody>
          <a:bodyPr/>
          <a:lstStyle/>
          <a:p>
            <a:pPr marL="339725" indent="-339725">
              <a:lnSpc>
                <a:spcPct val="140000"/>
              </a:lnSpc>
              <a:buClr>
                <a:schemeClr val="hlink"/>
              </a:buClr>
              <a:buFont typeface="Wingdings" pitchFamily="2" charset="2"/>
              <a:buNone/>
            </a:pPr>
            <a:r>
              <a:rPr lang="en-US" sz="2400" b="1" u="sng">
                <a:solidFill>
                  <a:srgbClr val="000099"/>
                </a:solidFill>
              </a:rPr>
              <a:t>Sixteenth Amendment (Ratified, 1913)</a:t>
            </a:r>
            <a:r>
              <a:rPr lang="en-US" sz="2400" b="1"/>
              <a:t> – </a:t>
            </a:r>
          </a:p>
          <a:p>
            <a:pPr marL="339725" indent="-339725">
              <a:lnSpc>
                <a:spcPct val="140000"/>
              </a:lnSpc>
              <a:buClr>
                <a:srgbClr val="990000"/>
              </a:buClr>
              <a:buFont typeface="Wingdings" pitchFamily="2" charset="2"/>
              <a:buChar char="§"/>
            </a:pPr>
            <a:r>
              <a:rPr lang="en-US" sz="2400">
                <a:effectLst>
                  <a:outerShdw blurRad="38100" dist="38100" dir="2700000" algn="tl">
                    <a:srgbClr val="C0C0C0"/>
                  </a:outerShdw>
                </a:effectLst>
              </a:rPr>
              <a:t>Established a progressive federal income tax (originally taxing 1 – 6% on incomes over $4,000).</a:t>
            </a:r>
          </a:p>
          <a:p>
            <a:pPr marL="339725" indent="-339725">
              <a:lnSpc>
                <a:spcPct val="140000"/>
              </a:lnSpc>
              <a:buClr>
                <a:srgbClr val="990000"/>
              </a:buClr>
              <a:buFont typeface="Wingdings" pitchFamily="2" charset="2"/>
              <a:buChar char="§"/>
            </a:pPr>
            <a:r>
              <a:rPr lang="en-US" sz="2400">
                <a:effectLst>
                  <a:outerShdw blurRad="38100" dist="38100" dir="2700000" algn="tl">
                    <a:srgbClr val="C0C0C0"/>
                  </a:outerShdw>
                </a:effectLst>
              </a:rPr>
              <a:t>Most United States citizens did not pay he tax because their incomes were lower than the annual threshold.</a:t>
            </a:r>
          </a:p>
          <a:p>
            <a:pPr marL="339725" indent="-339725">
              <a:lnSpc>
                <a:spcPct val="140000"/>
              </a:lnSpc>
              <a:buClr>
                <a:schemeClr val="hlink"/>
              </a:buClr>
              <a:buFont typeface="Wingdings" pitchFamily="2" charset="2"/>
              <a:buNone/>
            </a:pPr>
            <a:r>
              <a:rPr lang="en-US" sz="2400" b="1" u="sng">
                <a:solidFill>
                  <a:srgbClr val="000099"/>
                </a:solidFill>
              </a:rPr>
              <a:t>Federal Reserve System</a:t>
            </a:r>
            <a:r>
              <a:rPr lang="en-US" sz="2400" b="1"/>
              <a:t> – </a:t>
            </a:r>
          </a:p>
          <a:p>
            <a:pPr marL="339725" indent="-339725">
              <a:lnSpc>
                <a:spcPct val="140000"/>
              </a:lnSpc>
              <a:buClr>
                <a:srgbClr val="990000"/>
              </a:buClr>
              <a:buFont typeface="Wingdings" pitchFamily="2" charset="2"/>
              <a:buChar char="§"/>
            </a:pPr>
            <a:r>
              <a:rPr lang="en-US" sz="2400">
                <a:effectLst>
                  <a:outerShdw blurRad="38100" dist="38100" dir="2700000" algn="tl">
                    <a:srgbClr val="C0C0C0"/>
                  </a:outerShdw>
                </a:effectLst>
              </a:rPr>
              <a:t>Divided the nation into </a:t>
            </a:r>
            <a:r>
              <a:rPr lang="en-US" sz="2400" u="sng">
                <a:effectLst>
                  <a:outerShdw blurRad="38100" dist="38100" dir="2700000" algn="tl">
                    <a:srgbClr val="C0C0C0"/>
                  </a:outerShdw>
                </a:effectLst>
              </a:rPr>
              <a:t>12</a:t>
            </a:r>
            <a:r>
              <a:rPr lang="en-US" sz="2400">
                <a:effectLst>
                  <a:outerShdw blurRad="38100" dist="38100" dir="2700000" algn="tl">
                    <a:srgbClr val="C0C0C0"/>
                  </a:outerShdw>
                </a:effectLst>
              </a:rPr>
              <a:t> regional banks headed by the Federal Reserve Board which sets a prime rate to lend to other banks.</a:t>
            </a:r>
            <a:endParaRPr lang="en-US" sz="2400" b="1" u="sng">
              <a:effectLst>
                <a:outerShdw blurRad="38100" dist="38100" dir="2700000" algn="tl">
                  <a:srgbClr val="C0C0C0"/>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90818"/>
                                        </p:tgtEl>
                                        <p:attrNameLst>
                                          <p:attrName>style.visibility</p:attrName>
                                        </p:attrNameLst>
                                      </p:cBhvr>
                                      <p:to>
                                        <p:strVal val="visible"/>
                                      </p:to>
                                    </p:set>
                                    <p:anim calcmode="lin" valueType="num">
                                      <p:cBhvr>
                                        <p:cTn id="7" dur="1000" fill="hold"/>
                                        <p:tgtEl>
                                          <p:spTgt spid="290818"/>
                                        </p:tgtEl>
                                        <p:attrNameLst>
                                          <p:attrName>ppt_x</p:attrName>
                                        </p:attrNameLst>
                                      </p:cBhvr>
                                      <p:tavLst>
                                        <p:tav tm="0">
                                          <p:val>
                                            <p:strVal val="#ppt_x-.2"/>
                                          </p:val>
                                        </p:tav>
                                        <p:tav tm="100000">
                                          <p:val>
                                            <p:strVal val="#ppt_x"/>
                                          </p:val>
                                        </p:tav>
                                      </p:tavLst>
                                    </p:anim>
                                    <p:anim calcmode="lin" valueType="num">
                                      <p:cBhvr>
                                        <p:cTn id="8" dur="1000" fill="hold"/>
                                        <p:tgtEl>
                                          <p:spTgt spid="2908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081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90819">
                                            <p:txEl>
                                              <p:pRg st="0" end="0"/>
                                            </p:txEl>
                                          </p:spTgt>
                                        </p:tgtEl>
                                        <p:attrNameLst>
                                          <p:attrName>style.visibility</p:attrName>
                                        </p:attrNameLst>
                                      </p:cBhvr>
                                      <p:to>
                                        <p:strVal val="visible"/>
                                      </p:to>
                                    </p:set>
                                    <p:animEffect transition="in" filter="fade">
                                      <p:cBhvr>
                                        <p:cTn id="14" dur="500"/>
                                        <p:tgtEl>
                                          <p:spTgt spid="290819">
                                            <p:txEl>
                                              <p:pRg st="0" end="0"/>
                                            </p:txEl>
                                          </p:spTgt>
                                        </p:tgtEl>
                                      </p:cBhvr>
                                    </p:animEffect>
                                    <p:anim calcmode="lin" valueType="num">
                                      <p:cBhvr>
                                        <p:cTn id="15" dur="500" fill="hold"/>
                                        <p:tgtEl>
                                          <p:spTgt spid="2908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9081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90819">
                                            <p:txEl>
                                              <p:pRg st="1" end="1"/>
                                            </p:txEl>
                                          </p:spTgt>
                                        </p:tgtEl>
                                        <p:attrNameLst>
                                          <p:attrName>style.visibility</p:attrName>
                                        </p:attrNameLst>
                                      </p:cBhvr>
                                      <p:to>
                                        <p:strVal val="visible"/>
                                      </p:to>
                                    </p:set>
                                    <p:animEffect transition="in" filter="fade">
                                      <p:cBhvr>
                                        <p:cTn id="21" dur="500"/>
                                        <p:tgtEl>
                                          <p:spTgt spid="290819">
                                            <p:txEl>
                                              <p:pRg st="1" end="1"/>
                                            </p:txEl>
                                          </p:spTgt>
                                        </p:tgtEl>
                                      </p:cBhvr>
                                    </p:animEffect>
                                    <p:anim calcmode="lin" valueType="num">
                                      <p:cBhvr>
                                        <p:cTn id="22" dur="500" fill="hold"/>
                                        <p:tgtEl>
                                          <p:spTgt spid="29081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9081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90819">
                                            <p:txEl>
                                              <p:pRg st="2" end="2"/>
                                            </p:txEl>
                                          </p:spTgt>
                                        </p:tgtEl>
                                        <p:attrNameLst>
                                          <p:attrName>style.visibility</p:attrName>
                                        </p:attrNameLst>
                                      </p:cBhvr>
                                      <p:to>
                                        <p:strVal val="visible"/>
                                      </p:to>
                                    </p:set>
                                    <p:animEffect transition="in" filter="fade">
                                      <p:cBhvr>
                                        <p:cTn id="28" dur="500"/>
                                        <p:tgtEl>
                                          <p:spTgt spid="290819">
                                            <p:txEl>
                                              <p:pRg st="2" end="2"/>
                                            </p:txEl>
                                          </p:spTgt>
                                        </p:tgtEl>
                                      </p:cBhvr>
                                    </p:animEffect>
                                    <p:anim calcmode="lin" valueType="num">
                                      <p:cBhvr>
                                        <p:cTn id="29" dur="500" fill="hold"/>
                                        <p:tgtEl>
                                          <p:spTgt spid="29081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9081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90819">
                                            <p:txEl>
                                              <p:pRg st="3" end="3"/>
                                            </p:txEl>
                                          </p:spTgt>
                                        </p:tgtEl>
                                        <p:attrNameLst>
                                          <p:attrName>style.visibility</p:attrName>
                                        </p:attrNameLst>
                                      </p:cBhvr>
                                      <p:to>
                                        <p:strVal val="visible"/>
                                      </p:to>
                                    </p:set>
                                    <p:animEffect transition="in" filter="fade">
                                      <p:cBhvr>
                                        <p:cTn id="35" dur="500"/>
                                        <p:tgtEl>
                                          <p:spTgt spid="290819">
                                            <p:txEl>
                                              <p:pRg st="3" end="3"/>
                                            </p:txEl>
                                          </p:spTgt>
                                        </p:tgtEl>
                                      </p:cBhvr>
                                    </p:animEffect>
                                    <p:anim calcmode="lin" valueType="num">
                                      <p:cBhvr>
                                        <p:cTn id="36" dur="500" fill="hold"/>
                                        <p:tgtEl>
                                          <p:spTgt spid="29081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9081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90819">
                                            <p:txEl>
                                              <p:pRg st="4" end="4"/>
                                            </p:txEl>
                                          </p:spTgt>
                                        </p:tgtEl>
                                        <p:attrNameLst>
                                          <p:attrName>style.visibility</p:attrName>
                                        </p:attrNameLst>
                                      </p:cBhvr>
                                      <p:to>
                                        <p:strVal val="visible"/>
                                      </p:to>
                                    </p:set>
                                    <p:animEffect transition="in" filter="fade">
                                      <p:cBhvr>
                                        <p:cTn id="42" dur="500"/>
                                        <p:tgtEl>
                                          <p:spTgt spid="290819">
                                            <p:txEl>
                                              <p:pRg st="4" end="4"/>
                                            </p:txEl>
                                          </p:spTgt>
                                        </p:tgtEl>
                                      </p:cBhvr>
                                    </p:animEffect>
                                    <p:anim calcmode="lin" valueType="num">
                                      <p:cBhvr>
                                        <p:cTn id="43" dur="500" fill="hold"/>
                                        <p:tgtEl>
                                          <p:spTgt spid="29081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9081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8" grpId="0"/>
      <p:bldP spid="29081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13315" name="Rectangle 3"/>
          <p:cNvSpPr>
            <a:spLocks noGrp="1" noChangeArrowheads="1"/>
          </p:cNvSpPr>
          <p:nvPr>
            <p:ph type="body" idx="1"/>
          </p:nvPr>
        </p:nvSpPr>
        <p:spPr>
          <a:xfrm>
            <a:off x="914400" y="1600200"/>
            <a:ext cx="7772400" cy="4876800"/>
          </a:xfrm>
        </p:spPr>
        <p:txBody>
          <a:bodyPr/>
          <a:lstStyle/>
          <a:p>
            <a:pPr marL="339725" indent="-339725">
              <a:lnSpc>
                <a:spcPct val="130000"/>
              </a:lnSpc>
              <a:buClr>
                <a:schemeClr val="hlink"/>
              </a:buClr>
              <a:buFont typeface="Wingdings" pitchFamily="2" charset="2"/>
              <a:buNone/>
            </a:pPr>
            <a:r>
              <a:rPr lang="en-US" sz="2400" b="1" u="sng">
                <a:solidFill>
                  <a:srgbClr val="000099"/>
                </a:solidFill>
              </a:rPr>
              <a:t>Reformers</a:t>
            </a:r>
            <a:r>
              <a:rPr lang="en-US" sz="2400" b="1"/>
              <a:t> –</a:t>
            </a:r>
            <a:r>
              <a:rPr lang="en-US" sz="2400"/>
              <a:t> </a:t>
            </a:r>
          </a:p>
          <a:p>
            <a:pPr marL="339725" indent="-339725">
              <a:lnSpc>
                <a:spcPct val="130000"/>
              </a:lnSpc>
              <a:buClr>
                <a:srgbClr val="990000"/>
              </a:buClr>
              <a:buFont typeface="Wingdings" pitchFamily="2" charset="2"/>
              <a:buChar char="§"/>
            </a:pPr>
            <a:r>
              <a:rPr lang="en-US" sz="2400">
                <a:effectLst>
                  <a:outerShdw blurRad="38100" dist="38100" dir="2700000" algn="tl">
                    <a:srgbClr val="C0C0C0"/>
                  </a:outerShdw>
                </a:effectLst>
              </a:rPr>
              <a:t>As the 20</a:t>
            </a:r>
            <a:r>
              <a:rPr lang="en-US" sz="2400" baseline="30000">
                <a:effectLst>
                  <a:outerShdw blurRad="38100" dist="38100" dir="2700000" algn="tl">
                    <a:srgbClr val="C0C0C0"/>
                  </a:outerShdw>
                </a:effectLst>
              </a:rPr>
              <a:t>th</a:t>
            </a:r>
            <a:r>
              <a:rPr lang="en-US" sz="2400">
                <a:effectLst>
                  <a:outerShdw blurRad="38100" dist="38100" dir="2700000" algn="tl">
                    <a:srgbClr val="C0C0C0"/>
                  </a:outerShdw>
                </a:effectLst>
              </a:rPr>
              <a:t> century began, middle-class reformers addressed the problems of the social upheavals of the 1890s and continued the themes addressed by the Populist Party.</a:t>
            </a:r>
          </a:p>
          <a:p>
            <a:pPr marL="339725" indent="-339725">
              <a:lnSpc>
                <a:spcPct val="130000"/>
              </a:lnSpc>
              <a:buClr>
                <a:schemeClr val="hlink"/>
              </a:buClr>
              <a:buFont typeface="Wingdings" pitchFamily="2" charset="2"/>
              <a:buNone/>
            </a:pPr>
            <a:r>
              <a:rPr lang="en-US" sz="2400" b="1" u="sng">
                <a:solidFill>
                  <a:srgbClr val="000099"/>
                </a:solidFill>
              </a:rPr>
              <a:t>Progressive Movement</a:t>
            </a:r>
            <a:r>
              <a:rPr lang="en-US" sz="2400" b="1"/>
              <a:t> –</a:t>
            </a:r>
            <a:r>
              <a:rPr lang="en-US" sz="2400"/>
              <a:t> </a:t>
            </a:r>
          </a:p>
          <a:p>
            <a:pPr marL="339725" indent="-339725">
              <a:lnSpc>
                <a:spcPct val="130000"/>
              </a:lnSpc>
              <a:buClr>
                <a:srgbClr val="990000"/>
              </a:buClr>
              <a:buFont typeface="Wingdings" pitchFamily="2" charset="2"/>
              <a:buChar char="§"/>
            </a:pPr>
            <a:r>
              <a:rPr lang="en-US" sz="2400">
                <a:effectLst>
                  <a:outerShdw blurRad="38100" dist="38100" dir="2700000" algn="tl">
                    <a:srgbClr val="C0C0C0"/>
                  </a:outerShdw>
                </a:effectLst>
              </a:rPr>
              <a:t>Return control of federal and state governments to the people.</a:t>
            </a:r>
          </a:p>
          <a:p>
            <a:pPr marL="339725" indent="-339725">
              <a:lnSpc>
                <a:spcPct val="130000"/>
              </a:lnSpc>
              <a:buClr>
                <a:srgbClr val="990000"/>
              </a:buClr>
              <a:buFont typeface="Wingdings" pitchFamily="2" charset="2"/>
              <a:buChar char="§"/>
            </a:pPr>
            <a:r>
              <a:rPr lang="en-US" sz="2400">
                <a:effectLst>
                  <a:outerShdw blurRad="38100" dist="38100" dir="2700000" algn="tl">
                    <a:srgbClr val="C0C0C0"/>
                  </a:outerShdw>
                </a:effectLst>
              </a:rPr>
              <a:t>Restore economic opportunity.</a:t>
            </a:r>
          </a:p>
          <a:p>
            <a:pPr marL="339725" indent="-339725">
              <a:lnSpc>
                <a:spcPct val="130000"/>
              </a:lnSpc>
              <a:buClr>
                <a:srgbClr val="990000"/>
              </a:buClr>
              <a:buFont typeface="Wingdings" pitchFamily="2" charset="2"/>
              <a:buChar char="§"/>
            </a:pPr>
            <a:r>
              <a:rPr lang="en-US" sz="2400">
                <a:effectLst>
                  <a:outerShdw blurRad="38100" dist="38100" dir="2700000" algn="tl">
                    <a:srgbClr val="C0C0C0"/>
                  </a:outerShdw>
                </a:effectLst>
              </a:rPr>
              <a:t>Correct injustices in American life.</a:t>
            </a:r>
            <a:endParaRPr lang="en-US" sz="2400">
              <a:effectLst>
                <a:outerShdw blurRad="38100" dist="38100" dir="2700000" algn="tl">
                  <a:srgbClr val="C0C0C0"/>
                </a:outerShdw>
              </a:effectLst>
              <a:latin typeface="High Tower Tex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ppt_x</p:attrName>
                                        </p:attrNameLst>
                                      </p:cBhvr>
                                      <p:tavLst>
                                        <p:tav tm="0">
                                          <p:val>
                                            <p:strVal val="#ppt_x-.2"/>
                                          </p:val>
                                        </p:tav>
                                        <p:tav tm="100000">
                                          <p:val>
                                            <p:strVal val="#ppt_x"/>
                                          </p:val>
                                        </p:tav>
                                      </p:tavLst>
                                    </p:anim>
                                    <p:anim calcmode="lin" valueType="num">
                                      <p:cBhvr>
                                        <p:cTn id="8" dur="1000" fill="hold"/>
                                        <p:tgtEl>
                                          <p:spTgt spid="133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1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3315">
                                            <p:txEl>
                                              <p:pRg st="0" end="0"/>
                                            </p:txEl>
                                          </p:spTgt>
                                        </p:tgtEl>
                                        <p:attrNameLst>
                                          <p:attrName>style.visibility</p:attrName>
                                        </p:attrNameLst>
                                      </p:cBhvr>
                                      <p:to>
                                        <p:strVal val="visible"/>
                                      </p:to>
                                    </p:set>
                                    <p:animEffect transition="in" filter="fade">
                                      <p:cBhvr>
                                        <p:cTn id="14" dur="500"/>
                                        <p:tgtEl>
                                          <p:spTgt spid="13315">
                                            <p:txEl>
                                              <p:pRg st="0" end="0"/>
                                            </p:txEl>
                                          </p:spTgt>
                                        </p:tgtEl>
                                      </p:cBhvr>
                                    </p:animEffect>
                                    <p:anim calcmode="lin" valueType="num">
                                      <p:cBhvr>
                                        <p:cTn id="15"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31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3315">
                                            <p:txEl>
                                              <p:pRg st="1" end="1"/>
                                            </p:txEl>
                                          </p:spTgt>
                                        </p:tgtEl>
                                        <p:attrNameLst>
                                          <p:attrName>style.visibility</p:attrName>
                                        </p:attrNameLst>
                                      </p:cBhvr>
                                      <p:to>
                                        <p:strVal val="visible"/>
                                      </p:to>
                                    </p:set>
                                    <p:animEffect transition="in" filter="fade">
                                      <p:cBhvr>
                                        <p:cTn id="21" dur="500"/>
                                        <p:tgtEl>
                                          <p:spTgt spid="13315">
                                            <p:txEl>
                                              <p:pRg st="1" end="1"/>
                                            </p:txEl>
                                          </p:spTgt>
                                        </p:tgtEl>
                                      </p:cBhvr>
                                    </p:animEffect>
                                    <p:anim calcmode="lin" valueType="num">
                                      <p:cBhvr>
                                        <p:cTn id="22"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331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3315">
                                            <p:txEl>
                                              <p:pRg st="2" end="2"/>
                                            </p:txEl>
                                          </p:spTgt>
                                        </p:tgtEl>
                                        <p:attrNameLst>
                                          <p:attrName>style.visibility</p:attrName>
                                        </p:attrNameLst>
                                      </p:cBhvr>
                                      <p:to>
                                        <p:strVal val="visible"/>
                                      </p:to>
                                    </p:set>
                                    <p:animEffect transition="in" filter="fade">
                                      <p:cBhvr>
                                        <p:cTn id="28" dur="500"/>
                                        <p:tgtEl>
                                          <p:spTgt spid="13315">
                                            <p:txEl>
                                              <p:pRg st="2" end="2"/>
                                            </p:txEl>
                                          </p:spTgt>
                                        </p:tgtEl>
                                      </p:cBhvr>
                                    </p:animEffect>
                                    <p:anim calcmode="lin" valueType="num">
                                      <p:cBhvr>
                                        <p:cTn id="2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331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3315">
                                            <p:txEl>
                                              <p:pRg st="3" end="3"/>
                                            </p:txEl>
                                          </p:spTgt>
                                        </p:tgtEl>
                                        <p:attrNameLst>
                                          <p:attrName>style.visibility</p:attrName>
                                        </p:attrNameLst>
                                      </p:cBhvr>
                                      <p:to>
                                        <p:strVal val="visible"/>
                                      </p:to>
                                    </p:set>
                                    <p:animEffect transition="in" filter="fade">
                                      <p:cBhvr>
                                        <p:cTn id="35" dur="500"/>
                                        <p:tgtEl>
                                          <p:spTgt spid="13315">
                                            <p:txEl>
                                              <p:pRg st="3" end="3"/>
                                            </p:txEl>
                                          </p:spTgt>
                                        </p:tgtEl>
                                      </p:cBhvr>
                                    </p:animEffect>
                                    <p:anim calcmode="lin" valueType="num">
                                      <p:cBhvr>
                                        <p:cTn id="36"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331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3315">
                                            <p:txEl>
                                              <p:pRg st="4" end="4"/>
                                            </p:txEl>
                                          </p:spTgt>
                                        </p:tgtEl>
                                        <p:attrNameLst>
                                          <p:attrName>style.visibility</p:attrName>
                                        </p:attrNameLst>
                                      </p:cBhvr>
                                      <p:to>
                                        <p:strVal val="visible"/>
                                      </p:to>
                                    </p:set>
                                    <p:animEffect transition="in" filter="fade">
                                      <p:cBhvr>
                                        <p:cTn id="42" dur="500"/>
                                        <p:tgtEl>
                                          <p:spTgt spid="13315">
                                            <p:txEl>
                                              <p:pRg st="4" end="4"/>
                                            </p:txEl>
                                          </p:spTgt>
                                        </p:tgtEl>
                                      </p:cBhvr>
                                    </p:animEffect>
                                    <p:anim calcmode="lin" valueType="num">
                                      <p:cBhvr>
                                        <p:cTn id="43"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1331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3315">
                                            <p:txEl>
                                              <p:pRg st="5" end="5"/>
                                            </p:txEl>
                                          </p:spTgt>
                                        </p:tgtEl>
                                        <p:attrNameLst>
                                          <p:attrName>style.visibility</p:attrName>
                                        </p:attrNameLst>
                                      </p:cBhvr>
                                      <p:to>
                                        <p:strVal val="visible"/>
                                      </p:to>
                                    </p:set>
                                    <p:animEffect transition="in" filter="fade">
                                      <p:cBhvr>
                                        <p:cTn id="49" dur="500"/>
                                        <p:tgtEl>
                                          <p:spTgt spid="13315">
                                            <p:txEl>
                                              <p:pRg st="5" end="5"/>
                                            </p:txEl>
                                          </p:spTgt>
                                        </p:tgtEl>
                                      </p:cBhvr>
                                    </p:animEffect>
                                    <p:anim calcmode="lin" valueType="num">
                                      <p:cBhvr>
                                        <p:cTn id="50"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13315">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marL="339725" indent="-339725"/>
            <a:r>
              <a:rPr lang="en-US" sz="2300" b="1">
                <a:solidFill>
                  <a:srgbClr val="006600"/>
                </a:solidFill>
                <a:effectLst>
                  <a:outerShdw blurRad="38100" dist="38100" dir="2700000" algn="tl">
                    <a:srgbClr val="C0C0C0"/>
                  </a:outerShdw>
                </a:effectLst>
                <a:latin typeface="Perpetua" pitchFamily="18" charset="0"/>
              </a:rPr>
              <a:t>d.	</a:t>
            </a:r>
            <a:r>
              <a:rPr lang="en-US" sz="2300" b="1" u="sng">
                <a:solidFill>
                  <a:srgbClr val="006600"/>
                </a:solidFill>
                <a:effectLst>
                  <a:outerShdw blurRad="38100" dist="38100" dir="2700000" algn="tl">
                    <a:srgbClr val="C0C0C0"/>
                  </a:outerShdw>
                </a:effectLst>
                <a:latin typeface="Perpetua" pitchFamily="18" charset="0"/>
              </a:rPr>
              <a:t>Describe</a:t>
            </a:r>
            <a:r>
              <a:rPr lang="en-US" sz="2300" b="1">
                <a:solidFill>
                  <a:srgbClr val="006600"/>
                </a:solidFill>
                <a:effectLst>
                  <a:outerShdw blurRad="38100" dist="38100" dir="2700000" algn="tl">
                    <a:srgbClr val="C0C0C0"/>
                  </a:outerShdw>
                </a:effectLst>
                <a:latin typeface="Perpetua" pitchFamily="18" charset="0"/>
              </a:rPr>
              <a:t> the passage of the Eighteenth Amendment, establishing Prohibition, and the Nineteenth Amendment, establishing women’s suffrage.</a:t>
            </a:r>
          </a:p>
        </p:txBody>
      </p:sp>
      <p:sp>
        <p:nvSpPr>
          <p:cNvPr id="224259" name="Rectangle 3"/>
          <p:cNvSpPr>
            <a:spLocks noGrp="1" noChangeArrowheads="1"/>
          </p:cNvSpPr>
          <p:nvPr>
            <p:ph type="body" idx="1"/>
          </p:nvPr>
        </p:nvSpPr>
        <p:spPr>
          <a:xfrm>
            <a:off x="914400" y="1600200"/>
            <a:ext cx="7772400" cy="4876800"/>
          </a:xfrm>
        </p:spPr>
        <p:txBody>
          <a:bodyPr/>
          <a:lstStyle/>
          <a:p>
            <a:pPr marL="339725" indent="-339725">
              <a:lnSpc>
                <a:spcPct val="140000"/>
              </a:lnSpc>
              <a:buClr>
                <a:schemeClr val="hlink"/>
              </a:buClr>
              <a:buFont typeface="Wingdings" pitchFamily="2" charset="2"/>
              <a:buNone/>
            </a:pPr>
            <a:r>
              <a:rPr lang="en-US" sz="2400" b="1" u="sng">
                <a:solidFill>
                  <a:srgbClr val="000099"/>
                </a:solidFill>
              </a:rPr>
              <a:t>Suffragists</a:t>
            </a:r>
            <a:r>
              <a:rPr lang="en-US" sz="2400">
                <a:solidFill>
                  <a:srgbClr val="000099"/>
                </a:solidFill>
              </a:rPr>
              <a:t> –</a:t>
            </a:r>
            <a:r>
              <a:rPr lang="en-US" sz="2400"/>
              <a:t> </a:t>
            </a:r>
          </a:p>
          <a:p>
            <a:pPr marL="339725" indent="-339725">
              <a:lnSpc>
                <a:spcPct val="140000"/>
              </a:lnSpc>
              <a:buClr>
                <a:srgbClr val="990000"/>
              </a:buClr>
              <a:buFont typeface="Wingdings" pitchFamily="2" charset="2"/>
              <a:buChar char="§"/>
            </a:pPr>
            <a:r>
              <a:rPr lang="en-US" sz="2400"/>
              <a:t>Carrie Chapman Catt led the NAWSA while Lucy Burns and Alice Paul all led the National Women’s Party eventually resulting in a picketing, arrests, and a hunger strike.</a:t>
            </a:r>
          </a:p>
          <a:p>
            <a:pPr marL="339725" indent="-339725">
              <a:lnSpc>
                <a:spcPct val="140000"/>
              </a:lnSpc>
              <a:buClr>
                <a:schemeClr val="hlink"/>
              </a:buClr>
              <a:buFont typeface="Wingdings" pitchFamily="2" charset="2"/>
              <a:buNone/>
            </a:pPr>
            <a:r>
              <a:rPr lang="en-US" sz="2400" b="1" u="sng">
                <a:solidFill>
                  <a:srgbClr val="000099"/>
                </a:solidFill>
              </a:rPr>
              <a:t>Nineteenth Amendment (Ratified, 1920)</a:t>
            </a:r>
            <a:r>
              <a:rPr lang="en-US" sz="2400">
                <a:solidFill>
                  <a:srgbClr val="000099"/>
                </a:solidFill>
              </a:rPr>
              <a:t> –</a:t>
            </a:r>
            <a:r>
              <a:rPr lang="en-US" sz="2400"/>
              <a:t> </a:t>
            </a:r>
          </a:p>
          <a:p>
            <a:pPr marL="339725" indent="-339725">
              <a:lnSpc>
                <a:spcPct val="140000"/>
              </a:lnSpc>
              <a:buClr>
                <a:srgbClr val="990000"/>
              </a:buClr>
              <a:buFont typeface="Wingdings" pitchFamily="2" charset="2"/>
              <a:buChar char="§"/>
            </a:pPr>
            <a:r>
              <a:rPr lang="en-US" sz="2400"/>
              <a:t>Stated that one could not be denied the right to vote because of gender.</a:t>
            </a:r>
          </a:p>
          <a:p>
            <a:pPr marL="339725" indent="-339725">
              <a:lnSpc>
                <a:spcPct val="140000"/>
              </a:lnSpc>
              <a:buClr>
                <a:schemeClr val="hlink"/>
              </a:buClr>
              <a:buFont typeface="Wingdings" pitchFamily="2" charset="2"/>
              <a:buNone/>
            </a:pPr>
            <a:r>
              <a:rPr lang="en-US" sz="2400" b="1" u="sng">
                <a:solidFill>
                  <a:srgbClr val="000099"/>
                </a:solidFill>
              </a:rPr>
              <a:t>Suffrage</a:t>
            </a:r>
            <a:r>
              <a:rPr lang="en-US" sz="2400" b="1">
                <a:solidFill>
                  <a:srgbClr val="000099"/>
                </a:solidFill>
              </a:rPr>
              <a:t> </a:t>
            </a:r>
            <a:r>
              <a:rPr lang="en-US" sz="2400" b="1"/>
              <a:t>– </a:t>
            </a:r>
          </a:p>
          <a:p>
            <a:pPr marL="339725" indent="-339725">
              <a:lnSpc>
                <a:spcPct val="140000"/>
              </a:lnSpc>
              <a:buClr>
                <a:srgbClr val="990000"/>
              </a:buClr>
              <a:buFont typeface="Wingdings" pitchFamily="2" charset="2"/>
              <a:buChar char="§"/>
            </a:pPr>
            <a:r>
              <a:rPr lang="en-US" sz="2400">
                <a:effectLst>
                  <a:outerShdw blurRad="38100" dist="38100" dir="2700000" algn="tl">
                    <a:srgbClr val="C0C0C0"/>
                  </a:outerShdw>
                </a:effectLst>
              </a:rPr>
              <a:t>The right to vote.</a:t>
            </a:r>
            <a:endParaRPr lang="en-US" sz="2400" b="1" u="sng">
              <a:latin typeface="High Tower Tex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4258"/>
                                        </p:tgtEl>
                                        <p:attrNameLst>
                                          <p:attrName>style.visibility</p:attrName>
                                        </p:attrNameLst>
                                      </p:cBhvr>
                                      <p:to>
                                        <p:strVal val="visible"/>
                                      </p:to>
                                    </p:set>
                                    <p:anim calcmode="lin" valueType="num">
                                      <p:cBhvr>
                                        <p:cTn id="7" dur="1000" fill="hold"/>
                                        <p:tgtEl>
                                          <p:spTgt spid="224258"/>
                                        </p:tgtEl>
                                        <p:attrNameLst>
                                          <p:attrName>ppt_x</p:attrName>
                                        </p:attrNameLst>
                                      </p:cBhvr>
                                      <p:tavLst>
                                        <p:tav tm="0">
                                          <p:val>
                                            <p:strVal val="#ppt_x-.2"/>
                                          </p:val>
                                        </p:tav>
                                        <p:tav tm="100000">
                                          <p:val>
                                            <p:strVal val="#ppt_x"/>
                                          </p:val>
                                        </p:tav>
                                      </p:tavLst>
                                    </p:anim>
                                    <p:anim calcmode="lin" valueType="num">
                                      <p:cBhvr>
                                        <p:cTn id="8" dur="1000" fill="hold"/>
                                        <p:tgtEl>
                                          <p:spTgt spid="2242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425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24259">
                                            <p:txEl>
                                              <p:pRg st="0" end="0"/>
                                            </p:txEl>
                                          </p:spTgt>
                                        </p:tgtEl>
                                        <p:attrNameLst>
                                          <p:attrName>style.visibility</p:attrName>
                                        </p:attrNameLst>
                                      </p:cBhvr>
                                      <p:to>
                                        <p:strVal val="visible"/>
                                      </p:to>
                                    </p:set>
                                    <p:animEffect transition="in" filter="fade">
                                      <p:cBhvr>
                                        <p:cTn id="14" dur="500"/>
                                        <p:tgtEl>
                                          <p:spTgt spid="224259">
                                            <p:txEl>
                                              <p:pRg st="0" end="0"/>
                                            </p:txEl>
                                          </p:spTgt>
                                        </p:tgtEl>
                                      </p:cBhvr>
                                    </p:animEffect>
                                    <p:anim calcmode="lin" valueType="num">
                                      <p:cBhvr>
                                        <p:cTn id="15" dur="500" fill="hold"/>
                                        <p:tgtEl>
                                          <p:spTgt spid="22425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2425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24259">
                                            <p:txEl>
                                              <p:pRg st="1" end="1"/>
                                            </p:txEl>
                                          </p:spTgt>
                                        </p:tgtEl>
                                        <p:attrNameLst>
                                          <p:attrName>style.visibility</p:attrName>
                                        </p:attrNameLst>
                                      </p:cBhvr>
                                      <p:to>
                                        <p:strVal val="visible"/>
                                      </p:to>
                                    </p:set>
                                    <p:animEffect transition="in" filter="fade">
                                      <p:cBhvr>
                                        <p:cTn id="21" dur="500"/>
                                        <p:tgtEl>
                                          <p:spTgt spid="224259">
                                            <p:txEl>
                                              <p:pRg st="1" end="1"/>
                                            </p:txEl>
                                          </p:spTgt>
                                        </p:tgtEl>
                                      </p:cBhvr>
                                    </p:animEffect>
                                    <p:anim calcmode="lin" valueType="num">
                                      <p:cBhvr>
                                        <p:cTn id="22" dur="500" fill="hold"/>
                                        <p:tgtEl>
                                          <p:spTgt spid="22425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2425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24259">
                                            <p:txEl>
                                              <p:pRg st="2" end="2"/>
                                            </p:txEl>
                                          </p:spTgt>
                                        </p:tgtEl>
                                        <p:attrNameLst>
                                          <p:attrName>style.visibility</p:attrName>
                                        </p:attrNameLst>
                                      </p:cBhvr>
                                      <p:to>
                                        <p:strVal val="visible"/>
                                      </p:to>
                                    </p:set>
                                    <p:animEffect transition="in" filter="fade">
                                      <p:cBhvr>
                                        <p:cTn id="28" dur="500"/>
                                        <p:tgtEl>
                                          <p:spTgt spid="224259">
                                            <p:txEl>
                                              <p:pRg st="2" end="2"/>
                                            </p:txEl>
                                          </p:spTgt>
                                        </p:tgtEl>
                                      </p:cBhvr>
                                    </p:animEffect>
                                    <p:anim calcmode="lin" valueType="num">
                                      <p:cBhvr>
                                        <p:cTn id="29" dur="500" fill="hold"/>
                                        <p:tgtEl>
                                          <p:spTgt spid="22425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2425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24259">
                                            <p:txEl>
                                              <p:pRg st="3" end="3"/>
                                            </p:txEl>
                                          </p:spTgt>
                                        </p:tgtEl>
                                        <p:attrNameLst>
                                          <p:attrName>style.visibility</p:attrName>
                                        </p:attrNameLst>
                                      </p:cBhvr>
                                      <p:to>
                                        <p:strVal val="visible"/>
                                      </p:to>
                                    </p:set>
                                    <p:animEffect transition="in" filter="fade">
                                      <p:cBhvr>
                                        <p:cTn id="35" dur="500"/>
                                        <p:tgtEl>
                                          <p:spTgt spid="224259">
                                            <p:txEl>
                                              <p:pRg st="3" end="3"/>
                                            </p:txEl>
                                          </p:spTgt>
                                        </p:tgtEl>
                                      </p:cBhvr>
                                    </p:animEffect>
                                    <p:anim calcmode="lin" valueType="num">
                                      <p:cBhvr>
                                        <p:cTn id="36" dur="500" fill="hold"/>
                                        <p:tgtEl>
                                          <p:spTgt spid="22425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2425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224259">
                                            <p:txEl>
                                              <p:pRg st="4" end="4"/>
                                            </p:txEl>
                                          </p:spTgt>
                                        </p:tgtEl>
                                        <p:attrNameLst>
                                          <p:attrName>style.visibility</p:attrName>
                                        </p:attrNameLst>
                                      </p:cBhvr>
                                      <p:to>
                                        <p:strVal val="visible"/>
                                      </p:to>
                                    </p:set>
                                    <p:animEffect transition="in" filter="fade">
                                      <p:cBhvr>
                                        <p:cTn id="42" dur="500"/>
                                        <p:tgtEl>
                                          <p:spTgt spid="224259">
                                            <p:txEl>
                                              <p:pRg st="4" end="4"/>
                                            </p:txEl>
                                          </p:spTgt>
                                        </p:tgtEl>
                                      </p:cBhvr>
                                    </p:animEffect>
                                    <p:anim calcmode="lin" valueType="num">
                                      <p:cBhvr>
                                        <p:cTn id="43" dur="500" fill="hold"/>
                                        <p:tgtEl>
                                          <p:spTgt spid="22425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2425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224259">
                                            <p:txEl>
                                              <p:pRg st="5" end="5"/>
                                            </p:txEl>
                                          </p:spTgt>
                                        </p:tgtEl>
                                        <p:attrNameLst>
                                          <p:attrName>style.visibility</p:attrName>
                                        </p:attrNameLst>
                                      </p:cBhvr>
                                      <p:to>
                                        <p:strVal val="visible"/>
                                      </p:to>
                                    </p:set>
                                    <p:animEffect transition="in" filter="fade">
                                      <p:cBhvr>
                                        <p:cTn id="49" dur="500"/>
                                        <p:tgtEl>
                                          <p:spTgt spid="224259">
                                            <p:txEl>
                                              <p:pRg st="5" end="5"/>
                                            </p:txEl>
                                          </p:spTgt>
                                        </p:tgtEl>
                                      </p:cBhvr>
                                    </p:animEffect>
                                    <p:anim calcmode="lin" valueType="num">
                                      <p:cBhvr>
                                        <p:cTn id="50" dur="500" fill="hold"/>
                                        <p:tgtEl>
                                          <p:spTgt spid="224259">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224259">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p:bldP spid="224259"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sz="4600" b="1">
                <a:solidFill>
                  <a:srgbClr val="CC6600"/>
                </a:solidFill>
                <a:effectLst>
                  <a:outerShdw blurRad="38100" dist="38100" dir="2700000" algn="tl">
                    <a:srgbClr val="000000"/>
                  </a:outerShdw>
                </a:effectLst>
              </a:rPr>
              <a:t>“The Progressive Era”</a:t>
            </a:r>
            <a:r>
              <a:rPr lang="en-US" sz="4600" b="1">
                <a:solidFill>
                  <a:srgbClr val="CC6600"/>
                </a:solidFill>
              </a:rPr>
              <a:t> </a:t>
            </a:r>
            <a:r>
              <a:rPr lang="en-US" sz="3800" b="1">
                <a:solidFill>
                  <a:srgbClr val="CC6600"/>
                </a:solidFill>
                <a:effectLst>
                  <a:outerShdw blurRad="38100" dist="38100" dir="2700000" algn="tl">
                    <a:srgbClr val="000000"/>
                  </a:outerShdw>
                </a:effectLst>
                <a:latin typeface="Sylfaen" pitchFamily="18" charset="0"/>
              </a:rPr>
              <a:t>(p. 2)</a:t>
            </a:r>
          </a:p>
        </p:txBody>
      </p:sp>
      <p:sp>
        <p:nvSpPr>
          <p:cNvPr id="388099" name="Rectangle 3"/>
          <p:cNvSpPr>
            <a:spLocks noGrp="1" noChangeArrowheads="1"/>
          </p:cNvSpPr>
          <p:nvPr>
            <p:ph type="body" sz="half" idx="1"/>
          </p:nvPr>
        </p:nvSpPr>
        <p:spPr>
          <a:xfrm>
            <a:off x="685800" y="1600200"/>
            <a:ext cx="8077200" cy="5257800"/>
          </a:xfrm>
        </p:spPr>
        <p:txBody>
          <a:bodyPr/>
          <a:lstStyle/>
          <a:p>
            <a:pPr marL="457200" indent="-457200">
              <a:lnSpc>
                <a:spcPct val="170000"/>
              </a:lnSpc>
              <a:buFont typeface="Wingdings" pitchFamily="2" charset="2"/>
              <a:buNone/>
            </a:pPr>
            <a:r>
              <a:rPr lang="en-US" sz="2600" b="1" u="sng">
                <a:solidFill>
                  <a:srgbClr val="990000"/>
                </a:solidFill>
                <a:effectLst>
                  <a:outerShdw blurRad="38100" dist="38100" dir="2700000" algn="tl">
                    <a:srgbClr val="000000"/>
                  </a:outerShdw>
                </a:effectLst>
              </a:rPr>
              <a:t>4.	How did women of the Progressive Era make progress and win suffrage?</a:t>
            </a:r>
          </a:p>
          <a:p>
            <a:pPr marL="457200" indent="-457200">
              <a:lnSpc>
                <a:spcPct val="120000"/>
              </a:lnSpc>
              <a:buFont typeface="Wingdings" pitchFamily="2" charset="2"/>
              <a:buNone/>
            </a:pPr>
            <a:r>
              <a:rPr lang="en-US" sz="2600" b="1">
                <a:effectLst>
                  <a:outerShdw blurRad="38100" dist="38100" dir="2700000" algn="tl">
                    <a:srgbClr val="FFFFFF"/>
                  </a:outerShdw>
                </a:effectLst>
              </a:rPr>
              <a:t>Women during the Progressive Era . . . </a:t>
            </a:r>
          </a:p>
          <a:p>
            <a:pPr marL="457200" indent="-457200">
              <a:lnSpc>
                <a:spcPct val="120000"/>
              </a:lnSpc>
              <a:buClr>
                <a:schemeClr val="tx1"/>
              </a:buClr>
              <a:buFont typeface="Wingdings" pitchFamily="2" charset="2"/>
              <a:buChar char="§"/>
            </a:pPr>
            <a:r>
              <a:rPr lang="en-US" sz="2600" b="1">
                <a:effectLst>
                  <a:outerShdw blurRad="38100" dist="38100" dir="2700000" algn="tl">
                    <a:srgbClr val="FFFFFF"/>
                  </a:outerShdw>
                </a:effectLst>
              </a:rPr>
              <a:t>Lobbied Congress to pass a constitutional amendment giving women the right to vote.</a:t>
            </a:r>
          </a:p>
          <a:p>
            <a:pPr marL="457200" indent="-457200">
              <a:lnSpc>
                <a:spcPct val="120000"/>
              </a:lnSpc>
              <a:buClr>
                <a:schemeClr val="tx1"/>
              </a:buClr>
              <a:buFont typeface="Wingdings" pitchFamily="2" charset="2"/>
              <a:buChar char="§"/>
            </a:pPr>
            <a:r>
              <a:rPr lang="en-US" sz="2600" b="1">
                <a:effectLst>
                  <a:outerShdw blurRad="38100" dist="38100" dir="2700000" algn="tl">
                    <a:srgbClr val="FFFFFF"/>
                  </a:outerShdw>
                </a:effectLst>
              </a:rPr>
              <a:t>Used the referendum process to pass state suffrage laws.</a:t>
            </a:r>
          </a:p>
          <a:p>
            <a:pPr marL="457200" indent="-457200">
              <a:lnSpc>
                <a:spcPct val="120000"/>
              </a:lnSpc>
              <a:buClr>
                <a:schemeClr val="tx1"/>
              </a:buClr>
              <a:buFont typeface="Wingdings" pitchFamily="2" charset="2"/>
              <a:buChar char="§"/>
            </a:pPr>
            <a:r>
              <a:rPr lang="en-US" sz="2600" b="1">
                <a:effectLst>
                  <a:outerShdw blurRad="38100" dist="38100" dir="2700000" algn="tl">
                    <a:srgbClr val="FFFFFF"/>
                  </a:outerShdw>
                </a:effectLst>
              </a:rPr>
              <a:t>Held protest marches and hunger strikes to bring awareness of their cause.</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88098"/>
                                        </p:tgtEl>
                                        <p:attrNameLst>
                                          <p:attrName>style.visibility</p:attrName>
                                        </p:attrNameLst>
                                      </p:cBhvr>
                                      <p:to>
                                        <p:strVal val="visible"/>
                                      </p:to>
                                    </p:set>
                                    <p:anim calcmode="lin" valueType="num">
                                      <p:cBhvr>
                                        <p:cTn id="7" dur="1000" fill="hold"/>
                                        <p:tgtEl>
                                          <p:spTgt spid="388098"/>
                                        </p:tgtEl>
                                        <p:attrNameLst>
                                          <p:attrName>ppt_x</p:attrName>
                                        </p:attrNameLst>
                                      </p:cBhvr>
                                      <p:tavLst>
                                        <p:tav tm="0">
                                          <p:val>
                                            <p:strVal val="#ppt_x-.2"/>
                                          </p:val>
                                        </p:tav>
                                        <p:tav tm="100000">
                                          <p:val>
                                            <p:strVal val="#ppt_x"/>
                                          </p:val>
                                        </p:tav>
                                      </p:tavLst>
                                    </p:anim>
                                    <p:anim calcmode="lin" valueType="num">
                                      <p:cBhvr>
                                        <p:cTn id="8" dur="1000" fill="hold"/>
                                        <p:tgtEl>
                                          <p:spTgt spid="388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809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88099">
                                            <p:txEl>
                                              <p:pRg st="0" end="0"/>
                                            </p:txEl>
                                          </p:spTgt>
                                        </p:tgtEl>
                                        <p:attrNameLst>
                                          <p:attrName>style.visibility</p:attrName>
                                        </p:attrNameLst>
                                      </p:cBhvr>
                                      <p:to>
                                        <p:strVal val="visible"/>
                                      </p:to>
                                    </p:set>
                                    <p:animEffect transition="in" filter="fade">
                                      <p:cBhvr>
                                        <p:cTn id="14" dur="500"/>
                                        <p:tgtEl>
                                          <p:spTgt spid="388099">
                                            <p:txEl>
                                              <p:pRg st="0" end="0"/>
                                            </p:txEl>
                                          </p:spTgt>
                                        </p:tgtEl>
                                      </p:cBhvr>
                                    </p:animEffect>
                                    <p:anim calcmode="lin" valueType="num">
                                      <p:cBhvr>
                                        <p:cTn id="15" dur="500" fill="hold"/>
                                        <p:tgtEl>
                                          <p:spTgt spid="3880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809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88099">
                                            <p:txEl>
                                              <p:pRg st="1" end="1"/>
                                            </p:txEl>
                                          </p:spTgt>
                                        </p:tgtEl>
                                        <p:attrNameLst>
                                          <p:attrName>style.visibility</p:attrName>
                                        </p:attrNameLst>
                                      </p:cBhvr>
                                      <p:to>
                                        <p:strVal val="visible"/>
                                      </p:to>
                                    </p:set>
                                    <p:animEffect transition="in" filter="fade">
                                      <p:cBhvr>
                                        <p:cTn id="21" dur="500"/>
                                        <p:tgtEl>
                                          <p:spTgt spid="388099">
                                            <p:txEl>
                                              <p:pRg st="1" end="1"/>
                                            </p:txEl>
                                          </p:spTgt>
                                        </p:tgtEl>
                                      </p:cBhvr>
                                    </p:animEffect>
                                    <p:anim calcmode="lin" valueType="num">
                                      <p:cBhvr>
                                        <p:cTn id="22" dur="500" fill="hold"/>
                                        <p:tgtEl>
                                          <p:spTgt spid="38809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8809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88099">
                                            <p:txEl>
                                              <p:pRg st="2" end="2"/>
                                            </p:txEl>
                                          </p:spTgt>
                                        </p:tgtEl>
                                        <p:attrNameLst>
                                          <p:attrName>style.visibility</p:attrName>
                                        </p:attrNameLst>
                                      </p:cBhvr>
                                      <p:to>
                                        <p:strVal val="visible"/>
                                      </p:to>
                                    </p:set>
                                    <p:animEffect transition="in" filter="fade">
                                      <p:cBhvr>
                                        <p:cTn id="28" dur="500"/>
                                        <p:tgtEl>
                                          <p:spTgt spid="388099">
                                            <p:txEl>
                                              <p:pRg st="2" end="2"/>
                                            </p:txEl>
                                          </p:spTgt>
                                        </p:tgtEl>
                                      </p:cBhvr>
                                    </p:animEffect>
                                    <p:anim calcmode="lin" valueType="num">
                                      <p:cBhvr>
                                        <p:cTn id="29" dur="500" fill="hold"/>
                                        <p:tgtEl>
                                          <p:spTgt spid="38809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8809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88099">
                                            <p:txEl>
                                              <p:pRg st="3" end="3"/>
                                            </p:txEl>
                                          </p:spTgt>
                                        </p:tgtEl>
                                        <p:attrNameLst>
                                          <p:attrName>style.visibility</p:attrName>
                                        </p:attrNameLst>
                                      </p:cBhvr>
                                      <p:to>
                                        <p:strVal val="visible"/>
                                      </p:to>
                                    </p:set>
                                    <p:animEffect transition="in" filter="fade">
                                      <p:cBhvr>
                                        <p:cTn id="35" dur="500"/>
                                        <p:tgtEl>
                                          <p:spTgt spid="388099">
                                            <p:txEl>
                                              <p:pRg st="3" end="3"/>
                                            </p:txEl>
                                          </p:spTgt>
                                        </p:tgtEl>
                                      </p:cBhvr>
                                    </p:animEffect>
                                    <p:anim calcmode="lin" valueType="num">
                                      <p:cBhvr>
                                        <p:cTn id="36" dur="500" fill="hold"/>
                                        <p:tgtEl>
                                          <p:spTgt spid="38809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8809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388099">
                                            <p:txEl>
                                              <p:pRg st="4" end="4"/>
                                            </p:txEl>
                                          </p:spTgt>
                                        </p:tgtEl>
                                        <p:attrNameLst>
                                          <p:attrName>style.visibility</p:attrName>
                                        </p:attrNameLst>
                                      </p:cBhvr>
                                      <p:to>
                                        <p:strVal val="visible"/>
                                      </p:to>
                                    </p:set>
                                    <p:animEffect transition="in" filter="fade">
                                      <p:cBhvr>
                                        <p:cTn id="42" dur="500"/>
                                        <p:tgtEl>
                                          <p:spTgt spid="388099">
                                            <p:txEl>
                                              <p:pRg st="4" end="4"/>
                                            </p:txEl>
                                          </p:spTgt>
                                        </p:tgtEl>
                                      </p:cBhvr>
                                    </p:animEffect>
                                    <p:anim calcmode="lin" valueType="num">
                                      <p:cBhvr>
                                        <p:cTn id="43" dur="500" fill="hold"/>
                                        <p:tgtEl>
                                          <p:spTgt spid="38809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8809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8" grpId="0"/>
      <p:bldP spid="388099"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pPr marL="339725" indent="-339725"/>
            <a:r>
              <a:rPr lang="en-US" sz="2300" b="1">
                <a:solidFill>
                  <a:srgbClr val="006600"/>
                </a:solidFill>
                <a:effectLst>
                  <a:outerShdw blurRad="38100" dist="38100" dir="2700000" algn="tl">
                    <a:srgbClr val="C0C0C0"/>
                  </a:outerShdw>
                </a:effectLst>
                <a:latin typeface="Perpetua" pitchFamily="18" charset="0"/>
              </a:rPr>
              <a:t>d.	</a:t>
            </a:r>
            <a:r>
              <a:rPr lang="en-US" sz="2300" b="1" u="sng">
                <a:solidFill>
                  <a:srgbClr val="006600"/>
                </a:solidFill>
                <a:effectLst>
                  <a:outerShdw blurRad="38100" dist="38100" dir="2700000" algn="tl">
                    <a:srgbClr val="C0C0C0"/>
                  </a:outerShdw>
                </a:effectLst>
                <a:latin typeface="Perpetua" pitchFamily="18" charset="0"/>
              </a:rPr>
              <a:t>Describe</a:t>
            </a:r>
            <a:r>
              <a:rPr lang="en-US" sz="2300" b="1">
                <a:solidFill>
                  <a:srgbClr val="006600"/>
                </a:solidFill>
                <a:effectLst>
                  <a:outerShdw blurRad="38100" dist="38100" dir="2700000" algn="tl">
                    <a:srgbClr val="C0C0C0"/>
                  </a:outerShdw>
                </a:effectLst>
                <a:latin typeface="Perpetua" pitchFamily="18" charset="0"/>
              </a:rPr>
              <a:t> the passage of the Eighteenth Amendment, establishing Prohibition, and the Nineteenth Amendment, establishing women’s suffrage.</a:t>
            </a:r>
          </a:p>
        </p:txBody>
      </p:sp>
      <p:sp>
        <p:nvSpPr>
          <p:cNvPr id="331779" name="Rectangle 3"/>
          <p:cNvSpPr>
            <a:spLocks noGrp="1" noChangeArrowheads="1"/>
          </p:cNvSpPr>
          <p:nvPr>
            <p:ph type="body" idx="1"/>
          </p:nvPr>
        </p:nvSpPr>
        <p:spPr/>
        <p:txBody>
          <a:bodyPr/>
          <a:lstStyle/>
          <a:p>
            <a:pPr marL="339725" indent="-339725">
              <a:lnSpc>
                <a:spcPct val="150000"/>
              </a:lnSpc>
              <a:buClr>
                <a:schemeClr val="hlink"/>
              </a:buClr>
              <a:buFont typeface="Wingdings" pitchFamily="2" charset="2"/>
              <a:buNone/>
            </a:pPr>
            <a:r>
              <a:rPr lang="en-US" sz="2400" b="1" u="sng">
                <a:solidFill>
                  <a:srgbClr val="000099"/>
                </a:solidFill>
              </a:rPr>
              <a:t>Eighteenth Amendment (Ratified, 1919)</a:t>
            </a:r>
            <a:r>
              <a:rPr lang="en-US" sz="2400">
                <a:solidFill>
                  <a:srgbClr val="000099"/>
                </a:solidFill>
              </a:rPr>
              <a:t> –</a:t>
            </a:r>
            <a:r>
              <a:rPr lang="en-US" sz="2400"/>
              <a:t> </a:t>
            </a:r>
          </a:p>
          <a:p>
            <a:pPr marL="339725" indent="-339725">
              <a:lnSpc>
                <a:spcPct val="150000"/>
              </a:lnSpc>
              <a:buClr>
                <a:srgbClr val="990000"/>
              </a:buClr>
              <a:buFont typeface="Wingdings" pitchFamily="2" charset="2"/>
              <a:buChar char="§"/>
            </a:pPr>
            <a:r>
              <a:rPr lang="en-US" sz="2400"/>
              <a:t>Stated that one could manufacture, sell, drink alcoholic beverages.</a:t>
            </a:r>
          </a:p>
          <a:p>
            <a:pPr marL="339725" indent="-339725">
              <a:lnSpc>
                <a:spcPct val="150000"/>
              </a:lnSpc>
              <a:buClr>
                <a:srgbClr val="990000"/>
              </a:buClr>
              <a:buFont typeface="Wingdings" pitchFamily="2" charset="2"/>
              <a:buChar char="§"/>
            </a:pPr>
            <a:r>
              <a:rPr lang="en-US" sz="2400"/>
              <a:t>The Amendment was in effect until the passage of the Twenty-first Amendment which repealed it.</a:t>
            </a:r>
          </a:p>
          <a:p>
            <a:pPr marL="339725" indent="-339725">
              <a:lnSpc>
                <a:spcPct val="150000"/>
              </a:lnSpc>
              <a:buClr>
                <a:srgbClr val="990000"/>
              </a:buClr>
              <a:buFont typeface="Wingdings" pitchFamily="2" charset="2"/>
              <a:buChar char="§"/>
            </a:pPr>
            <a:r>
              <a:rPr lang="en-US" sz="2400"/>
              <a:t>The only amendment to the Constitution which has been repealed.</a:t>
            </a:r>
            <a:endParaRPr lang="en-US" sz="2400" b="1" u="sng">
              <a:latin typeface="High Tower Text"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31778"/>
                                        </p:tgtEl>
                                        <p:attrNameLst>
                                          <p:attrName>style.visibility</p:attrName>
                                        </p:attrNameLst>
                                      </p:cBhvr>
                                      <p:to>
                                        <p:strVal val="visible"/>
                                      </p:to>
                                    </p:set>
                                    <p:anim calcmode="lin" valueType="num">
                                      <p:cBhvr>
                                        <p:cTn id="7" dur="1000" fill="hold"/>
                                        <p:tgtEl>
                                          <p:spTgt spid="331778"/>
                                        </p:tgtEl>
                                        <p:attrNameLst>
                                          <p:attrName>ppt_x</p:attrName>
                                        </p:attrNameLst>
                                      </p:cBhvr>
                                      <p:tavLst>
                                        <p:tav tm="0">
                                          <p:val>
                                            <p:strVal val="#ppt_x-.2"/>
                                          </p:val>
                                        </p:tav>
                                        <p:tav tm="100000">
                                          <p:val>
                                            <p:strVal val="#ppt_x"/>
                                          </p:val>
                                        </p:tav>
                                      </p:tavLst>
                                    </p:anim>
                                    <p:anim calcmode="lin" valueType="num">
                                      <p:cBhvr>
                                        <p:cTn id="8" dur="1000" fill="hold"/>
                                        <p:tgtEl>
                                          <p:spTgt spid="3317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177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31779">
                                            <p:txEl>
                                              <p:pRg st="0" end="0"/>
                                            </p:txEl>
                                          </p:spTgt>
                                        </p:tgtEl>
                                        <p:attrNameLst>
                                          <p:attrName>style.visibility</p:attrName>
                                        </p:attrNameLst>
                                      </p:cBhvr>
                                      <p:to>
                                        <p:strVal val="visible"/>
                                      </p:to>
                                    </p:set>
                                    <p:animEffect transition="in" filter="fade">
                                      <p:cBhvr>
                                        <p:cTn id="14" dur="500"/>
                                        <p:tgtEl>
                                          <p:spTgt spid="331779">
                                            <p:txEl>
                                              <p:pRg st="0" end="0"/>
                                            </p:txEl>
                                          </p:spTgt>
                                        </p:tgtEl>
                                      </p:cBhvr>
                                    </p:animEffect>
                                    <p:anim calcmode="lin" valueType="num">
                                      <p:cBhvr>
                                        <p:cTn id="15" dur="500" fill="hold"/>
                                        <p:tgtEl>
                                          <p:spTgt spid="3317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3177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31779">
                                            <p:txEl>
                                              <p:pRg st="1" end="1"/>
                                            </p:txEl>
                                          </p:spTgt>
                                        </p:tgtEl>
                                        <p:attrNameLst>
                                          <p:attrName>style.visibility</p:attrName>
                                        </p:attrNameLst>
                                      </p:cBhvr>
                                      <p:to>
                                        <p:strVal val="visible"/>
                                      </p:to>
                                    </p:set>
                                    <p:animEffect transition="in" filter="fade">
                                      <p:cBhvr>
                                        <p:cTn id="21" dur="500"/>
                                        <p:tgtEl>
                                          <p:spTgt spid="331779">
                                            <p:txEl>
                                              <p:pRg st="1" end="1"/>
                                            </p:txEl>
                                          </p:spTgt>
                                        </p:tgtEl>
                                      </p:cBhvr>
                                    </p:animEffect>
                                    <p:anim calcmode="lin" valueType="num">
                                      <p:cBhvr>
                                        <p:cTn id="22" dur="500" fill="hold"/>
                                        <p:tgtEl>
                                          <p:spTgt spid="33177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3177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31779">
                                            <p:txEl>
                                              <p:pRg st="2" end="2"/>
                                            </p:txEl>
                                          </p:spTgt>
                                        </p:tgtEl>
                                        <p:attrNameLst>
                                          <p:attrName>style.visibility</p:attrName>
                                        </p:attrNameLst>
                                      </p:cBhvr>
                                      <p:to>
                                        <p:strVal val="visible"/>
                                      </p:to>
                                    </p:set>
                                    <p:animEffect transition="in" filter="fade">
                                      <p:cBhvr>
                                        <p:cTn id="28" dur="500"/>
                                        <p:tgtEl>
                                          <p:spTgt spid="331779">
                                            <p:txEl>
                                              <p:pRg st="2" end="2"/>
                                            </p:txEl>
                                          </p:spTgt>
                                        </p:tgtEl>
                                      </p:cBhvr>
                                    </p:animEffect>
                                    <p:anim calcmode="lin" valueType="num">
                                      <p:cBhvr>
                                        <p:cTn id="29" dur="500" fill="hold"/>
                                        <p:tgtEl>
                                          <p:spTgt spid="33177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3177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31779">
                                            <p:txEl>
                                              <p:pRg st="3" end="3"/>
                                            </p:txEl>
                                          </p:spTgt>
                                        </p:tgtEl>
                                        <p:attrNameLst>
                                          <p:attrName>style.visibility</p:attrName>
                                        </p:attrNameLst>
                                      </p:cBhvr>
                                      <p:to>
                                        <p:strVal val="visible"/>
                                      </p:to>
                                    </p:set>
                                    <p:animEffect transition="in" filter="fade">
                                      <p:cBhvr>
                                        <p:cTn id="35" dur="500"/>
                                        <p:tgtEl>
                                          <p:spTgt spid="331779">
                                            <p:txEl>
                                              <p:pRg st="3" end="3"/>
                                            </p:txEl>
                                          </p:spTgt>
                                        </p:tgtEl>
                                      </p:cBhvr>
                                    </p:animEffect>
                                    <p:anim calcmode="lin" valueType="num">
                                      <p:cBhvr>
                                        <p:cTn id="36" dur="500" fill="hold"/>
                                        <p:tgtEl>
                                          <p:spTgt spid="33177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31779">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p:bldP spid="331779"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226307" name="Rectangle 3"/>
          <p:cNvSpPr>
            <a:spLocks noGrp="1" noChangeArrowheads="1"/>
          </p:cNvSpPr>
          <p:nvPr>
            <p:ph type="body" idx="1"/>
          </p:nvPr>
        </p:nvSpPr>
        <p:spPr/>
        <p:txBody>
          <a:bodyPr/>
          <a:lstStyle/>
          <a:p>
            <a:pPr marL="339725" indent="-339725">
              <a:lnSpc>
                <a:spcPct val="150000"/>
              </a:lnSpc>
              <a:buClr>
                <a:schemeClr val="hlink"/>
              </a:buClr>
              <a:buFont typeface="Wingdings" pitchFamily="2" charset="2"/>
              <a:buNone/>
            </a:pPr>
            <a:r>
              <a:rPr lang="en-US" sz="2400" b="1" u="sng">
                <a:solidFill>
                  <a:srgbClr val="000099"/>
                </a:solidFill>
              </a:rPr>
              <a:t>Wilson &amp; Civil Rights</a:t>
            </a:r>
            <a:r>
              <a:rPr lang="en-US" sz="2400" b="1"/>
              <a:t> – </a:t>
            </a:r>
          </a:p>
          <a:p>
            <a:pPr marL="339725" indent="-339725">
              <a:lnSpc>
                <a:spcPct val="150000"/>
              </a:lnSpc>
              <a:buClr>
                <a:srgbClr val="990000"/>
              </a:buClr>
              <a:buFont typeface="Wingdings" pitchFamily="2" charset="2"/>
              <a:buChar char="§"/>
            </a:pPr>
            <a:r>
              <a:rPr lang="en-US" sz="2400">
                <a:effectLst>
                  <a:outerShdw blurRad="38100" dist="38100" dir="2700000" algn="tl">
                    <a:srgbClr val="C0C0C0"/>
                  </a:outerShdw>
                </a:effectLst>
              </a:rPr>
              <a:t>Wilson retreated on civil rights</a:t>
            </a:r>
            <a:r>
              <a:rPr lang="en-US" sz="2400" b="1">
                <a:effectLst>
                  <a:outerShdw blurRad="38100" dist="38100" dir="2700000" algn="tl">
                    <a:srgbClr val="C0C0C0"/>
                  </a:outerShdw>
                </a:effectLst>
              </a:rPr>
              <a:t> </a:t>
            </a:r>
            <a:r>
              <a:rPr lang="en-US" sz="2400">
                <a:effectLst>
                  <a:outerShdw blurRad="38100" dist="38100" dir="2700000" algn="tl">
                    <a:srgbClr val="C0C0C0"/>
                  </a:outerShdw>
                </a:effectLst>
              </a:rPr>
              <a:t>by not passing any legislation to promote the equal right of African Americans.</a:t>
            </a:r>
          </a:p>
          <a:p>
            <a:pPr marL="339725" indent="-339725">
              <a:lnSpc>
                <a:spcPct val="150000"/>
              </a:lnSpc>
              <a:buClr>
                <a:schemeClr val="hlink"/>
              </a:buClr>
              <a:buFont typeface="Wingdings" pitchFamily="2" charset="2"/>
              <a:buNone/>
            </a:pPr>
            <a:r>
              <a:rPr lang="en-US" sz="2400" b="1" u="sng">
                <a:solidFill>
                  <a:srgbClr val="000099"/>
                </a:solidFill>
              </a:rPr>
              <a:t>The End of the Progressive Era</a:t>
            </a:r>
            <a:r>
              <a:rPr lang="en-US" sz="2400"/>
              <a:t> – </a:t>
            </a:r>
          </a:p>
          <a:p>
            <a:pPr marL="339725" indent="-339725">
              <a:lnSpc>
                <a:spcPct val="150000"/>
              </a:lnSpc>
              <a:buClr>
                <a:srgbClr val="990000"/>
              </a:buClr>
              <a:buFont typeface="Wingdings" pitchFamily="2" charset="2"/>
              <a:buChar char="§"/>
            </a:pPr>
            <a:r>
              <a:rPr lang="en-US" sz="2400">
                <a:effectLst>
                  <a:outerShdw blurRad="38100" dist="38100" dir="2700000" algn="tl">
                    <a:srgbClr val="C0C0C0"/>
                  </a:outerShdw>
                </a:effectLst>
              </a:rPr>
              <a:t>Wilson’s first term (dealing with imperialism), and his second term (dealing with WWI) brought about an end to </a:t>
            </a:r>
            <a:r>
              <a:rPr lang="en-US" sz="2400" i="1">
                <a:effectLst>
                  <a:outerShdw blurRad="38100" dist="38100" dir="2700000" algn="tl">
                    <a:srgbClr val="C0C0C0"/>
                  </a:outerShdw>
                </a:effectLst>
              </a:rPr>
              <a:t>progressivism</a:t>
            </a:r>
            <a:r>
              <a:rPr lang="en-US" sz="2400">
                <a:effectLst>
                  <a:outerShdw blurRad="38100" dist="38100" dir="2700000" algn="tl">
                    <a:srgbClr val="C0C0C0"/>
                  </a:outerShdw>
                </a:effectLst>
              </a:rPr>
              <a:t> and the rise of </a:t>
            </a:r>
            <a:r>
              <a:rPr lang="en-US" sz="2400" i="1">
                <a:effectLst>
                  <a:outerShdw blurRad="38100" dist="38100" dir="2700000" algn="tl">
                    <a:srgbClr val="C0C0C0"/>
                  </a:outerShdw>
                </a:effectLst>
              </a:rPr>
              <a:t>conservatism</a:t>
            </a:r>
            <a:r>
              <a:rPr lang="en-US" sz="2400">
                <a:effectLst>
                  <a:outerShdw blurRad="38100" dist="38100" dir="2700000" algn="tl">
                    <a:srgbClr val="C0C0C0"/>
                  </a:outerShdw>
                </a:effectLst>
              </a:rPr>
              <a:t> in the 1920s.</a:t>
            </a:r>
            <a:endParaRPr lang="en-US" sz="2400" b="1" u="sng">
              <a:latin typeface="High Tower Text" pitchFamily="18" charset="0"/>
            </a:endParaRPr>
          </a:p>
        </p:txBody>
      </p:sp>
      <p:sp>
        <p:nvSpPr>
          <p:cNvPr id="226311" name="AutoShape 7" descr="ts?t=2706482274039341205">
            <a:hlinkClick r:id="rId3"/>
          </p:cNvPr>
          <p:cNvSpPr>
            <a:spLocks noChangeAspect="1" noChangeArrowheads="1"/>
          </p:cNvSpPr>
          <p:nvPr/>
        </p:nvSpPr>
        <p:spPr bwMode="auto">
          <a:xfrm>
            <a:off x="155575" y="46038"/>
            <a:ext cx="304800" cy="304800"/>
          </a:xfrm>
          <a:prstGeom prst="rect">
            <a:avLst/>
          </a:prstGeom>
          <a:noFill/>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6306"/>
                                        </p:tgtEl>
                                        <p:attrNameLst>
                                          <p:attrName>style.visibility</p:attrName>
                                        </p:attrNameLst>
                                      </p:cBhvr>
                                      <p:to>
                                        <p:strVal val="visible"/>
                                      </p:to>
                                    </p:set>
                                    <p:anim calcmode="lin" valueType="num">
                                      <p:cBhvr>
                                        <p:cTn id="7" dur="1000" fill="hold"/>
                                        <p:tgtEl>
                                          <p:spTgt spid="226306"/>
                                        </p:tgtEl>
                                        <p:attrNameLst>
                                          <p:attrName>ppt_x</p:attrName>
                                        </p:attrNameLst>
                                      </p:cBhvr>
                                      <p:tavLst>
                                        <p:tav tm="0">
                                          <p:val>
                                            <p:strVal val="#ppt_x-.2"/>
                                          </p:val>
                                        </p:tav>
                                        <p:tav tm="100000">
                                          <p:val>
                                            <p:strVal val="#ppt_x"/>
                                          </p:val>
                                        </p:tav>
                                      </p:tavLst>
                                    </p:anim>
                                    <p:anim calcmode="lin" valueType="num">
                                      <p:cBhvr>
                                        <p:cTn id="8" dur="1000" fill="hold"/>
                                        <p:tgtEl>
                                          <p:spTgt spid="2263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630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26307">
                                            <p:txEl>
                                              <p:pRg st="0" end="0"/>
                                            </p:txEl>
                                          </p:spTgt>
                                        </p:tgtEl>
                                        <p:attrNameLst>
                                          <p:attrName>style.visibility</p:attrName>
                                        </p:attrNameLst>
                                      </p:cBhvr>
                                      <p:to>
                                        <p:strVal val="visible"/>
                                      </p:to>
                                    </p:set>
                                    <p:animEffect transition="in" filter="fade">
                                      <p:cBhvr>
                                        <p:cTn id="14" dur="500"/>
                                        <p:tgtEl>
                                          <p:spTgt spid="226307">
                                            <p:txEl>
                                              <p:pRg st="0" end="0"/>
                                            </p:txEl>
                                          </p:spTgt>
                                        </p:tgtEl>
                                      </p:cBhvr>
                                    </p:animEffect>
                                    <p:anim calcmode="lin" valueType="num">
                                      <p:cBhvr>
                                        <p:cTn id="15" dur="500" fill="hold"/>
                                        <p:tgtEl>
                                          <p:spTgt spid="22630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263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26307">
                                            <p:txEl>
                                              <p:pRg st="1" end="1"/>
                                            </p:txEl>
                                          </p:spTgt>
                                        </p:tgtEl>
                                        <p:attrNameLst>
                                          <p:attrName>style.visibility</p:attrName>
                                        </p:attrNameLst>
                                      </p:cBhvr>
                                      <p:to>
                                        <p:strVal val="visible"/>
                                      </p:to>
                                    </p:set>
                                    <p:animEffect transition="in" filter="fade">
                                      <p:cBhvr>
                                        <p:cTn id="21" dur="500"/>
                                        <p:tgtEl>
                                          <p:spTgt spid="226307">
                                            <p:txEl>
                                              <p:pRg st="1" end="1"/>
                                            </p:txEl>
                                          </p:spTgt>
                                        </p:tgtEl>
                                      </p:cBhvr>
                                    </p:animEffect>
                                    <p:anim calcmode="lin" valueType="num">
                                      <p:cBhvr>
                                        <p:cTn id="22" dur="500" fill="hold"/>
                                        <p:tgtEl>
                                          <p:spTgt spid="22630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2630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26307">
                                            <p:txEl>
                                              <p:pRg st="2" end="2"/>
                                            </p:txEl>
                                          </p:spTgt>
                                        </p:tgtEl>
                                        <p:attrNameLst>
                                          <p:attrName>style.visibility</p:attrName>
                                        </p:attrNameLst>
                                      </p:cBhvr>
                                      <p:to>
                                        <p:strVal val="visible"/>
                                      </p:to>
                                    </p:set>
                                    <p:animEffect transition="in" filter="fade">
                                      <p:cBhvr>
                                        <p:cTn id="28" dur="500"/>
                                        <p:tgtEl>
                                          <p:spTgt spid="226307">
                                            <p:txEl>
                                              <p:pRg st="2" end="2"/>
                                            </p:txEl>
                                          </p:spTgt>
                                        </p:tgtEl>
                                      </p:cBhvr>
                                    </p:animEffect>
                                    <p:anim calcmode="lin" valueType="num">
                                      <p:cBhvr>
                                        <p:cTn id="29" dur="500" fill="hold"/>
                                        <p:tgtEl>
                                          <p:spTgt spid="22630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2630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26307">
                                            <p:txEl>
                                              <p:pRg st="3" end="3"/>
                                            </p:txEl>
                                          </p:spTgt>
                                        </p:tgtEl>
                                        <p:attrNameLst>
                                          <p:attrName>style.visibility</p:attrName>
                                        </p:attrNameLst>
                                      </p:cBhvr>
                                      <p:to>
                                        <p:strVal val="visible"/>
                                      </p:to>
                                    </p:set>
                                    <p:animEffect transition="in" filter="fade">
                                      <p:cBhvr>
                                        <p:cTn id="35" dur="500"/>
                                        <p:tgtEl>
                                          <p:spTgt spid="226307">
                                            <p:txEl>
                                              <p:pRg st="3" end="3"/>
                                            </p:txEl>
                                          </p:spTgt>
                                        </p:tgtEl>
                                      </p:cBhvr>
                                    </p:animEffect>
                                    <p:anim calcmode="lin" valueType="num">
                                      <p:cBhvr>
                                        <p:cTn id="36" dur="500" fill="hold"/>
                                        <p:tgtEl>
                                          <p:spTgt spid="22630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2630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p:bldP spid="226307"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r>
              <a:rPr lang="en-US" sz="4600" b="1">
                <a:solidFill>
                  <a:srgbClr val="CC6600"/>
                </a:solidFill>
              </a:rPr>
              <a:t>“The Progressive Era” </a:t>
            </a:r>
            <a:r>
              <a:rPr lang="en-US" sz="3800" b="1">
                <a:solidFill>
                  <a:srgbClr val="CC6600"/>
                </a:solidFill>
                <a:effectLst>
                  <a:outerShdw blurRad="38100" dist="38100" dir="2700000" algn="tl">
                    <a:srgbClr val="000000"/>
                  </a:outerShdw>
                </a:effectLst>
                <a:latin typeface="Sylfaen" pitchFamily="18" charset="0"/>
              </a:rPr>
              <a:t>(p. 2)</a:t>
            </a:r>
          </a:p>
        </p:txBody>
      </p:sp>
      <p:sp>
        <p:nvSpPr>
          <p:cNvPr id="379907" name="Rectangle 3"/>
          <p:cNvSpPr>
            <a:spLocks noGrp="1" noChangeArrowheads="1"/>
          </p:cNvSpPr>
          <p:nvPr>
            <p:ph type="body" sz="half" idx="1"/>
          </p:nvPr>
        </p:nvSpPr>
        <p:spPr>
          <a:xfrm>
            <a:off x="685800" y="1600200"/>
            <a:ext cx="8077200" cy="5257800"/>
          </a:xfrm>
        </p:spPr>
        <p:txBody>
          <a:bodyPr/>
          <a:lstStyle/>
          <a:p>
            <a:pPr marL="457200" indent="-457200">
              <a:lnSpc>
                <a:spcPct val="170000"/>
              </a:lnSpc>
              <a:buFont typeface="Wingdings" pitchFamily="2" charset="2"/>
              <a:buNone/>
            </a:pPr>
            <a:r>
              <a:rPr lang="en-US" sz="2700" b="1" u="sng">
                <a:solidFill>
                  <a:srgbClr val="990000"/>
                </a:solidFill>
                <a:effectLst>
                  <a:outerShdw blurRad="38100" dist="38100" dir="2700000" algn="tl">
                    <a:srgbClr val="000000"/>
                  </a:outerShdw>
                </a:effectLst>
              </a:rPr>
              <a:t>8.	What steps did President Woodrow Wilson take to increase the role of government in the economy?</a:t>
            </a:r>
            <a:r>
              <a:rPr lang="en-US" sz="2700">
                <a:solidFill>
                  <a:srgbClr val="990000"/>
                </a:solidFill>
              </a:rPr>
              <a:t> </a:t>
            </a:r>
            <a:endParaRPr lang="en-US" sz="2700" b="1" u="sng">
              <a:solidFill>
                <a:srgbClr val="990000"/>
              </a:solidFill>
              <a:effectLst>
                <a:outerShdw blurRad="38100" dist="38100" dir="2700000" algn="tl">
                  <a:srgbClr val="000000"/>
                </a:outerShdw>
              </a:effectLst>
            </a:endParaRPr>
          </a:p>
          <a:p>
            <a:pPr marL="457200" indent="-457200">
              <a:lnSpc>
                <a:spcPct val="130000"/>
              </a:lnSpc>
              <a:buFont typeface="Wingdings" pitchFamily="2" charset="2"/>
              <a:buNone/>
            </a:pPr>
            <a:r>
              <a:rPr lang="en-US" sz="2700" b="1">
                <a:effectLst>
                  <a:outerShdw blurRad="38100" dist="38100" dir="2700000" algn="tl">
                    <a:srgbClr val="FFFFFF"/>
                  </a:outerShdw>
                </a:effectLst>
              </a:rPr>
              <a:t>President Woodrow Wilson . . . </a:t>
            </a:r>
          </a:p>
          <a:p>
            <a:pPr marL="457200" indent="-457200">
              <a:lnSpc>
                <a:spcPct val="130000"/>
              </a:lnSpc>
              <a:buClr>
                <a:schemeClr val="tx1"/>
              </a:buClr>
              <a:buFont typeface="Wingdings" pitchFamily="2" charset="2"/>
              <a:buChar char="§"/>
            </a:pPr>
            <a:r>
              <a:rPr lang="en-US" sz="2700" b="1">
                <a:effectLst>
                  <a:outerShdw blurRad="38100" dist="38100" dir="2700000" algn="tl">
                    <a:srgbClr val="FFFFFF"/>
                  </a:outerShdw>
                </a:effectLst>
              </a:rPr>
              <a:t>Encouraged Congress to lower tariffs.</a:t>
            </a:r>
          </a:p>
          <a:p>
            <a:pPr marL="457200" indent="-457200">
              <a:lnSpc>
                <a:spcPct val="130000"/>
              </a:lnSpc>
              <a:buClr>
                <a:schemeClr val="tx1"/>
              </a:buClr>
              <a:buFont typeface="Wingdings" pitchFamily="2" charset="2"/>
              <a:buChar char="§"/>
            </a:pPr>
            <a:r>
              <a:rPr lang="en-US" sz="2700" b="1">
                <a:effectLst>
                  <a:outerShdw blurRad="38100" dist="38100" dir="2700000" algn="tl">
                    <a:srgbClr val="FFFFFF"/>
                  </a:outerShdw>
                </a:effectLst>
              </a:rPr>
              <a:t>Reformed the banking industry.</a:t>
            </a:r>
          </a:p>
          <a:p>
            <a:pPr marL="457200" indent="-457200">
              <a:lnSpc>
                <a:spcPct val="130000"/>
              </a:lnSpc>
              <a:buClr>
                <a:schemeClr val="tx1"/>
              </a:buClr>
              <a:buFont typeface="Wingdings" pitchFamily="2" charset="2"/>
              <a:buChar char="§"/>
            </a:pPr>
            <a:r>
              <a:rPr lang="en-US" sz="2700" b="1">
                <a:effectLst>
                  <a:outerShdw blurRad="38100" dist="38100" dir="2700000" algn="tl">
                    <a:srgbClr val="FFFFFF"/>
                  </a:outerShdw>
                </a:effectLst>
              </a:rPr>
              <a:t>Persuaded Congress to establish the Federal Trade Commission (FTC), and signed the Clayton Antitrust Act (both of which regulated business).</a:t>
            </a:r>
            <a:r>
              <a:rPr lang="en-US" sz="2700"/>
              <a:t> </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79906"/>
                                        </p:tgtEl>
                                        <p:attrNameLst>
                                          <p:attrName>style.visibility</p:attrName>
                                        </p:attrNameLst>
                                      </p:cBhvr>
                                      <p:to>
                                        <p:strVal val="visible"/>
                                      </p:to>
                                    </p:set>
                                    <p:anim calcmode="lin" valueType="num">
                                      <p:cBhvr>
                                        <p:cTn id="7" dur="1000" fill="hold"/>
                                        <p:tgtEl>
                                          <p:spTgt spid="379906"/>
                                        </p:tgtEl>
                                        <p:attrNameLst>
                                          <p:attrName>ppt_x</p:attrName>
                                        </p:attrNameLst>
                                      </p:cBhvr>
                                      <p:tavLst>
                                        <p:tav tm="0">
                                          <p:val>
                                            <p:strVal val="#ppt_x-.2"/>
                                          </p:val>
                                        </p:tav>
                                        <p:tav tm="100000">
                                          <p:val>
                                            <p:strVal val="#ppt_x"/>
                                          </p:val>
                                        </p:tav>
                                      </p:tavLst>
                                    </p:anim>
                                    <p:anim calcmode="lin" valueType="num">
                                      <p:cBhvr>
                                        <p:cTn id="8" dur="1000" fill="hold"/>
                                        <p:tgtEl>
                                          <p:spTgt spid="3799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7990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79907">
                                            <p:txEl>
                                              <p:pRg st="0" end="0"/>
                                            </p:txEl>
                                          </p:spTgt>
                                        </p:tgtEl>
                                        <p:attrNameLst>
                                          <p:attrName>style.visibility</p:attrName>
                                        </p:attrNameLst>
                                      </p:cBhvr>
                                      <p:to>
                                        <p:strVal val="visible"/>
                                      </p:to>
                                    </p:set>
                                    <p:animEffect transition="in" filter="fade">
                                      <p:cBhvr>
                                        <p:cTn id="14" dur="500"/>
                                        <p:tgtEl>
                                          <p:spTgt spid="379907">
                                            <p:txEl>
                                              <p:pRg st="0" end="0"/>
                                            </p:txEl>
                                          </p:spTgt>
                                        </p:tgtEl>
                                      </p:cBhvr>
                                    </p:animEffect>
                                    <p:anim calcmode="lin" valueType="num">
                                      <p:cBhvr>
                                        <p:cTn id="15" dur="500" fill="hold"/>
                                        <p:tgtEl>
                                          <p:spTgt spid="37990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7990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79907">
                                            <p:txEl>
                                              <p:pRg st="1" end="1"/>
                                            </p:txEl>
                                          </p:spTgt>
                                        </p:tgtEl>
                                        <p:attrNameLst>
                                          <p:attrName>style.visibility</p:attrName>
                                        </p:attrNameLst>
                                      </p:cBhvr>
                                      <p:to>
                                        <p:strVal val="visible"/>
                                      </p:to>
                                    </p:set>
                                    <p:animEffect transition="in" filter="fade">
                                      <p:cBhvr>
                                        <p:cTn id="21" dur="500"/>
                                        <p:tgtEl>
                                          <p:spTgt spid="379907">
                                            <p:txEl>
                                              <p:pRg st="1" end="1"/>
                                            </p:txEl>
                                          </p:spTgt>
                                        </p:tgtEl>
                                      </p:cBhvr>
                                    </p:animEffect>
                                    <p:anim calcmode="lin" valueType="num">
                                      <p:cBhvr>
                                        <p:cTn id="22" dur="500" fill="hold"/>
                                        <p:tgtEl>
                                          <p:spTgt spid="37990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7990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79907">
                                            <p:txEl>
                                              <p:pRg st="2" end="2"/>
                                            </p:txEl>
                                          </p:spTgt>
                                        </p:tgtEl>
                                        <p:attrNameLst>
                                          <p:attrName>style.visibility</p:attrName>
                                        </p:attrNameLst>
                                      </p:cBhvr>
                                      <p:to>
                                        <p:strVal val="visible"/>
                                      </p:to>
                                    </p:set>
                                    <p:animEffect transition="in" filter="fade">
                                      <p:cBhvr>
                                        <p:cTn id="28" dur="500"/>
                                        <p:tgtEl>
                                          <p:spTgt spid="379907">
                                            <p:txEl>
                                              <p:pRg st="2" end="2"/>
                                            </p:txEl>
                                          </p:spTgt>
                                        </p:tgtEl>
                                      </p:cBhvr>
                                    </p:animEffect>
                                    <p:anim calcmode="lin" valueType="num">
                                      <p:cBhvr>
                                        <p:cTn id="29" dur="500" fill="hold"/>
                                        <p:tgtEl>
                                          <p:spTgt spid="37990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7990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79907">
                                            <p:txEl>
                                              <p:pRg st="3" end="3"/>
                                            </p:txEl>
                                          </p:spTgt>
                                        </p:tgtEl>
                                        <p:attrNameLst>
                                          <p:attrName>style.visibility</p:attrName>
                                        </p:attrNameLst>
                                      </p:cBhvr>
                                      <p:to>
                                        <p:strVal val="visible"/>
                                      </p:to>
                                    </p:set>
                                    <p:animEffect transition="in" filter="fade">
                                      <p:cBhvr>
                                        <p:cTn id="35" dur="500"/>
                                        <p:tgtEl>
                                          <p:spTgt spid="379907">
                                            <p:txEl>
                                              <p:pRg st="3" end="3"/>
                                            </p:txEl>
                                          </p:spTgt>
                                        </p:tgtEl>
                                      </p:cBhvr>
                                    </p:animEffect>
                                    <p:anim calcmode="lin" valueType="num">
                                      <p:cBhvr>
                                        <p:cTn id="36" dur="500" fill="hold"/>
                                        <p:tgtEl>
                                          <p:spTgt spid="37990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79907">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379907">
                                            <p:txEl>
                                              <p:pRg st="4" end="4"/>
                                            </p:txEl>
                                          </p:spTgt>
                                        </p:tgtEl>
                                        <p:attrNameLst>
                                          <p:attrName>style.visibility</p:attrName>
                                        </p:attrNameLst>
                                      </p:cBhvr>
                                      <p:to>
                                        <p:strVal val="visible"/>
                                      </p:to>
                                    </p:set>
                                    <p:animEffect transition="in" filter="fade">
                                      <p:cBhvr>
                                        <p:cTn id="42" dur="500"/>
                                        <p:tgtEl>
                                          <p:spTgt spid="379907">
                                            <p:txEl>
                                              <p:pRg st="4" end="4"/>
                                            </p:txEl>
                                          </p:spTgt>
                                        </p:tgtEl>
                                      </p:cBhvr>
                                    </p:animEffect>
                                    <p:anim calcmode="lin" valueType="num">
                                      <p:cBhvr>
                                        <p:cTn id="43" dur="500" fill="hold"/>
                                        <p:tgtEl>
                                          <p:spTgt spid="379907">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37990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6" grpId="0"/>
      <p:bldP spid="37990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US" sz="4600" b="1">
                <a:solidFill>
                  <a:srgbClr val="CC6600"/>
                </a:solidFill>
                <a:effectLst>
                  <a:outerShdw blurRad="38100" dist="38100" dir="2700000" algn="tl">
                    <a:srgbClr val="000000"/>
                  </a:outerShdw>
                </a:effectLst>
              </a:rPr>
              <a:t>“The Progressive Era” </a:t>
            </a:r>
            <a:r>
              <a:rPr lang="en-US" sz="3800" b="1">
                <a:solidFill>
                  <a:srgbClr val="CC6600"/>
                </a:solidFill>
                <a:effectLst>
                  <a:outerShdw blurRad="38100" dist="38100" dir="2700000" algn="tl">
                    <a:srgbClr val="000000"/>
                  </a:outerShdw>
                </a:effectLst>
                <a:latin typeface="Sylfaen" pitchFamily="18" charset="0"/>
              </a:rPr>
              <a:t>(p. 1)</a:t>
            </a:r>
          </a:p>
        </p:txBody>
      </p:sp>
      <p:sp>
        <p:nvSpPr>
          <p:cNvPr id="394243" name="Rectangle 3"/>
          <p:cNvSpPr>
            <a:spLocks noGrp="1" noChangeArrowheads="1"/>
          </p:cNvSpPr>
          <p:nvPr>
            <p:ph type="body" sz="half" idx="1"/>
          </p:nvPr>
        </p:nvSpPr>
        <p:spPr>
          <a:xfrm>
            <a:off x="685800" y="1600200"/>
            <a:ext cx="8077200" cy="5257800"/>
          </a:xfrm>
        </p:spPr>
        <p:txBody>
          <a:bodyPr/>
          <a:lstStyle/>
          <a:p>
            <a:pPr marL="457200" indent="-457200">
              <a:lnSpc>
                <a:spcPct val="170000"/>
              </a:lnSpc>
              <a:buFont typeface="Wingdings" pitchFamily="2" charset="2"/>
              <a:buNone/>
            </a:pPr>
            <a:r>
              <a:rPr lang="en-US" sz="2600" b="1" u="sng">
                <a:solidFill>
                  <a:srgbClr val="990000"/>
                </a:solidFill>
                <a:effectLst>
                  <a:outerShdw blurRad="38100" dist="38100" dir="2700000" algn="tl">
                    <a:srgbClr val="000000"/>
                  </a:outerShdw>
                </a:effectLst>
              </a:rPr>
              <a:t>1.	How were the 20th century Progressives similar to the Populists of the 1890s?</a:t>
            </a:r>
            <a:endParaRPr lang="en-US" sz="2600" u="sng">
              <a:solidFill>
                <a:srgbClr val="990000"/>
              </a:solidFill>
              <a:effectLst>
                <a:outerShdw blurRad="38100" dist="38100" dir="2700000" algn="tl">
                  <a:srgbClr val="000000"/>
                </a:outerShdw>
              </a:effectLst>
            </a:endParaRPr>
          </a:p>
          <a:p>
            <a:pPr marL="457200" indent="-457200">
              <a:lnSpc>
                <a:spcPct val="120000"/>
              </a:lnSpc>
              <a:buFont typeface="Wingdings" pitchFamily="2" charset="2"/>
              <a:buNone/>
            </a:pPr>
            <a:r>
              <a:rPr lang="en-US" sz="2600" b="1">
                <a:effectLst>
                  <a:outerShdw blurRad="38100" dist="38100" dir="2700000" algn="tl">
                    <a:srgbClr val="FFFFFF"/>
                  </a:outerShdw>
                </a:effectLst>
              </a:rPr>
              <a:t>Both Progressives of the early 1900s and the Populists of the late 1890s . . . </a:t>
            </a:r>
          </a:p>
          <a:p>
            <a:pPr marL="1198563" lvl="1" indent="-457200">
              <a:lnSpc>
                <a:spcPct val="120000"/>
              </a:lnSpc>
              <a:buClr>
                <a:schemeClr val="tx1"/>
              </a:buClr>
              <a:buFont typeface="Wingdings" pitchFamily="2" charset="2"/>
              <a:buChar char="§"/>
            </a:pPr>
            <a:r>
              <a:rPr lang="en-US" sz="2600" b="1">
                <a:effectLst>
                  <a:outerShdw blurRad="38100" dist="38100" dir="2700000" algn="tl">
                    <a:srgbClr val="FFFFFF"/>
                  </a:outerShdw>
                </a:effectLst>
              </a:rPr>
              <a:t>Pushed for reforms in society.</a:t>
            </a:r>
          </a:p>
          <a:p>
            <a:pPr marL="1198563" lvl="1" indent="-457200">
              <a:lnSpc>
                <a:spcPct val="120000"/>
              </a:lnSpc>
              <a:buClr>
                <a:schemeClr val="tx1"/>
              </a:buClr>
              <a:buFont typeface="Wingdings" pitchFamily="2" charset="2"/>
              <a:buChar char="§"/>
            </a:pPr>
            <a:r>
              <a:rPr lang="en-US" sz="2600" b="1">
                <a:effectLst>
                  <a:outerShdw blurRad="38100" dist="38100" dir="2700000" algn="tl">
                    <a:srgbClr val="FFFFFF"/>
                  </a:outerShdw>
                </a:effectLst>
              </a:rPr>
              <a:t>Formed a political party.</a:t>
            </a:r>
          </a:p>
          <a:p>
            <a:pPr marL="1198563" lvl="1" indent="-457200">
              <a:lnSpc>
                <a:spcPct val="120000"/>
              </a:lnSpc>
              <a:buClr>
                <a:schemeClr val="tx1"/>
              </a:buClr>
              <a:buFont typeface="Wingdings" pitchFamily="2" charset="2"/>
              <a:buChar char="§"/>
            </a:pPr>
            <a:r>
              <a:rPr lang="en-US" sz="2600" b="1">
                <a:effectLst>
                  <a:outerShdw blurRad="38100" dist="38100" dir="2700000" algn="tl">
                    <a:srgbClr val="FFFFFF"/>
                  </a:outerShdw>
                </a:effectLst>
              </a:rPr>
              <a:t>Ran candidates for office.</a:t>
            </a:r>
          </a:p>
          <a:p>
            <a:pPr marL="1198563" lvl="1" indent="-457200">
              <a:lnSpc>
                <a:spcPct val="120000"/>
              </a:lnSpc>
              <a:buClr>
                <a:schemeClr val="tx1"/>
              </a:buClr>
              <a:buFont typeface="Wingdings" pitchFamily="2" charset="2"/>
              <a:buChar char="§"/>
            </a:pPr>
            <a:r>
              <a:rPr lang="en-US" sz="2600" b="1">
                <a:effectLst>
                  <a:outerShdw blurRad="38100" dist="38100" dir="2700000" algn="tl">
                    <a:srgbClr val="FFFFFF"/>
                  </a:outerShdw>
                </a:effectLst>
              </a:rPr>
              <a:t>Affected the outcome of political races of the two major parties.</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94242"/>
                                        </p:tgtEl>
                                        <p:attrNameLst>
                                          <p:attrName>style.visibility</p:attrName>
                                        </p:attrNameLst>
                                      </p:cBhvr>
                                      <p:to>
                                        <p:strVal val="visible"/>
                                      </p:to>
                                    </p:set>
                                    <p:anim calcmode="lin" valueType="num">
                                      <p:cBhvr>
                                        <p:cTn id="7" dur="1000" fill="hold"/>
                                        <p:tgtEl>
                                          <p:spTgt spid="394242"/>
                                        </p:tgtEl>
                                        <p:attrNameLst>
                                          <p:attrName>ppt_x</p:attrName>
                                        </p:attrNameLst>
                                      </p:cBhvr>
                                      <p:tavLst>
                                        <p:tav tm="0">
                                          <p:val>
                                            <p:strVal val="#ppt_x-.2"/>
                                          </p:val>
                                        </p:tav>
                                        <p:tav tm="100000">
                                          <p:val>
                                            <p:strVal val="#ppt_x"/>
                                          </p:val>
                                        </p:tav>
                                      </p:tavLst>
                                    </p:anim>
                                    <p:anim calcmode="lin" valueType="num">
                                      <p:cBhvr>
                                        <p:cTn id="8" dur="1000" fill="hold"/>
                                        <p:tgtEl>
                                          <p:spTgt spid="3942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424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94243">
                                            <p:txEl>
                                              <p:pRg st="0" end="0"/>
                                            </p:txEl>
                                          </p:spTgt>
                                        </p:tgtEl>
                                        <p:attrNameLst>
                                          <p:attrName>style.visibility</p:attrName>
                                        </p:attrNameLst>
                                      </p:cBhvr>
                                      <p:to>
                                        <p:strVal val="visible"/>
                                      </p:to>
                                    </p:set>
                                    <p:animEffect transition="in" filter="fade">
                                      <p:cBhvr>
                                        <p:cTn id="14" dur="500"/>
                                        <p:tgtEl>
                                          <p:spTgt spid="394243">
                                            <p:txEl>
                                              <p:pRg st="0" end="0"/>
                                            </p:txEl>
                                          </p:spTgt>
                                        </p:tgtEl>
                                      </p:cBhvr>
                                    </p:animEffect>
                                    <p:anim calcmode="lin" valueType="num">
                                      <p:cBhvr>
                                        <p:cTn id="15" dur="500" fill="hold"/>
                                        <p:tgtEl>
                                          <p:spTgt spid="3942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9424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94243">
                                            <p:txEl>
                                              <p:pRg st="1" end="1"/>
                                            </p:txEl>
                                          </p:spTgt>
                                        </p:tgtEl>
                                        <p:attrNameLst>
                                          <p:attrName>style.visibility</p:attrName>
                                        </p:attrNameLst>
                                      </p:cBhvr>
                                      <p:to>
                                        <p:strVal val="visible"/>
                                      </p:to>
                                    </p:set>
                                    <p:animEffect transition="in" filter="fade">
                                      <p:cBhvr>
                                        <p:cTn id="21" dur="500"/>
                                        <p:tgtEl>
                                          <p:spTgt spid="394243">
                                            <p:txEl>
                                              <p:pRg st="1" end="1"/>
                                            </p:txEl>
                                          </p:spTgt>
                                        </p:tgtEl>
                                      </p:cBhvr>
                                    </p:animEffect>
                                    <p:anim calcmode="lin" valueType="num">
                                      <p:cBhvr>
                                        <p:cTn id="22" dur="500" fill="hold"/>
                                        <p:tgtEl>
                                          <p:spTgt spid="39424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94243">
                                            <p:txEl>
                                              <p:pRg st="1" end="1"/>
                                            </p:txEl>
                                          </p:spTgt>
                                        </p:tgtEl>
                                        <p:attrNameLst>
                                          <p:attrName>ppt_y</p:attrName>
                                        </p:attrNameLst>
                                      </p:cBhvr>
                                      <p:tavLst>
                                        <p:tav tm="0">
                                          <p:val>
                                            <p:strVal val="#ppt_y+.05"/>
                                          </p:val>
                                        </p:tav>
                                        <p:tav tm="100000">
                                          <p:val>
                                            <p:strVal val="#ppt_y"/>
                                          </p:val>
                                        </p:tav>
                                      </p:tavLst>
                                    </p:anim>
                                  </p:childTnLst>
                                </p:cTn>
                              </p:par>
                              <p:par>
                                <p:cTn id="24" presetID="44" presetClass="entr" presetSubtype="0" fill="hold" grpId="0" nodeType="withEffect">
                                  <p:stCondLst>
                                    <p:cond delay="0"/>
                                  </p:stCondLst>
                                  <p:childTnLst>
                                    <p:set>
                                      <p:cBhvr>
                                        <p:cTn id="25" dur="1" fill="hold">
                                          <p:stCondLst>
                                            <p:cond delay="0"/>
                                          </p:stCondLst>
                                        </p:cTn>
                                        <p:tgtEl>
                                          <p:spTgt spid="394243">
                                            <p:txEl>
                                              <p:pRg st="2" end="2"/>
                                            </p:txEl>
                                          </p:spTgt>
                                        </p:tgtEl>
                                        <p:attrNameLst>
                                          <p:attrName>style.visibility</p:attrName>
                                        </p:attrNameLst>
                                      </p:cBhvr>
                                      <p:to>
                                        <p:strVal val="visible"/>
                                      </p:to>
                                    </p:set>
                                    <p:animEffect transition="in" filter="fade">
                                      <p:cBhvr>
                                        <p:cTn id="26" dur="500"/>
                                        <p:tgtEl>
                                          <p:spTgt spid="394243">
                                            <p:txEl>
                                              <p:pRg st="2" end="2"/>
                                            </p:txEl>
                                          </p:spTgt>
                                        </p:tgtEl>
                                      </p:cBhvr>
                                    </p:animEffect>
                                    <p:anim calcmode="lin" valueType="num">
                                      <p:cBhvr>
                                        <p:cTn id="27" dur="500" fill="hold"/>
                                        <p:tgtEl>
                                          <p:spTgt spid="39424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94243">
                                            <p:txEl>
                                              <p:pRg st="2" end="2"/>
                                            </p:txEl>
                                          </p:spTgt>
                                        </p:tgtEl>
                                        <p:attrNameLst>
                                          <p:attrName>ppt_y</p:attrName>
                                        </p:attrNameLst>
                                      </p:cBhvr>
                                      <p:tavLst>
                                        <p:tav tm="0">
                                          <p:val>
                                            <p:strVal val="#ppt_y+.05"/>
                                          </p:val>
                                        </p:tav>
                                        <p:tav tm="100000">
                                          <p:val>
                                            <p:strVal val="#ppt_y"/>
                                          </p:val>
                                        </p:tav>
                                      </p:tavLst>
                                    </p:anim>
                                  </p:childTnLst>
                                </p:cTn>
                              </p:par>
                              <p:par>
                                <p:cTn id="29" presetID="44" presetClass="entr" presetSubtype="0" fill="hold" grpId="0" nodeType="withEffect">
                                  <p:stCondLst>
                                    <p:cond delay="0"/>
                                  </p:stCondLst>
                                  <p:childTnLst>
                                    <p:set>
                                      <p:cBhvr>
                                        <p:cTn id="30" dur="1" fill="hold">
                                          <p:stCondLst>
                                            <p:cond delay="0"/>
                                          </p:stCondLst>
                                        </p:cTn>
                                        <p:tgtEl>
                                          <p:spTgt spid="394243">
                                            <p:txEl>
                                              <p:pRg st="3" end="3"/>
                                            </p:txEl>
                                          </p:spTgt>
                                        </p:tgtEl>
                                        <p:attrNameLst>
                                          <p:attrName>style.visibility</p:attrName>
                                        </p:attrNameLst>
                                      </p:cBhvr>
                                      <p:to>
                                        <p:strVal val="visible"/>
                                      </p:to>
                                    </p:set>
                                    <p:animEffect transition="in" filter="fade">
                                      <p:cBhvr>
                                        <p:cTn id="31" dur="500"/>
                                        <p:tgtEl>
                                          <p:spTgt spid="394243">
                                            <p:txEl>
                                              <p:pRg st="3" end="3"/>
                                            </p:txEl>
                                          </p:spTgt>
                                        </p:tgtEl>
                                      </p:cBhvr>
                                    </p:animEffect>
                                    <p:anim calcmode="lin" valueType="num">
                                      <p:cBhvr>
                                        <p:cTn id="32" dur="500" fill="hold"/>
                                        <p:tgtEl>
                                          <p:spTgt spid="394243">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94243">
                                            <p:txEl>
                                              <p:pRg st="3" end="3"/>
                                            </p:txEl>
                                          </p:spTgt>
                                        </p:tgtEl>
                                        <p:attrNameLst>
                                          <p:attrName>ppt_y</p:attrName>
                                        </p:attrNameLst>
                                      </p:cBhvr>
                                      <p:tavLst>
                                        <p:tav tm="0">
                                          <p:val>
                                            <p:strVal val="#ppt_y+.05"/>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394243">
                                            <p:txEl>
                                              <p:pRg st="4" end="4"/>
                                            </p:txEl>
                                          </p:spTgt>
                                        </p:tgtEl>
                                        <p:attrNameLst>
                                          <p:attrName>style.visibility</p:attrName>
                                        </p:attrNameLst>
                                      </p:cBhvr>
                                      <p:to>
                                        <p:strVal val="visible"/>
                                      </p:to>
                                    </p:set>
                                    <p:animEffect transition="in" filter="fade">
                                      <p:cBhvr>
                                        <p:cTn id="36" dur="500"/>
                                        <p:tgtEl>
                                          <p:spTgt spid="394243">
                                            <p:txEl>
                                              <p:pRg st="4" end="4"/>
                                            </p:txEl>
                                          </p:spTgt>
                                        </p:tgtEl>
                                      </p:cBhvr>
                                    </p:animEffect>
                                    <p:anim calcmode="lin" valueType="num">
                                      <p:cBhvr>
                                        <p:cTn id="37" dur="500" fill="hold"/>
                                        <p:tgtEl>
                                          <p:spTgt spid="394243">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39424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4" presetClass="entr" presetSubtype="0" fill="hold" grpId="0" nodeType="clickEffect">
                                  <p:stCondLst>
                                    <p:cond delay="0"/>
                                  </p:stCondLst>
                                  <p:childTnLst>
                                    <p:set>
                                      <p:cBhvr>
                                        <p:cTn id="42" dur="1" fill="hold">
                                          <p:stCondLst>
                                            <p:cond delay="0"/>
                                          </p:stCondLst>
                                        </p:cTn>
                                        <p:tgtEl>
                                          <p:spTgt spid="394243">
                                            <p:txEl>
                                              <p:pRg st="5" end="5"/>
                                            </p:txEl>
                                          </p:spTgt>
                                        </p:tgtEl>
                                        <p:attrNameLst>
                                          <p:attrName>style.visibility</p:attrName>
                                        </p:attrNameLst>
                                      </p:cBhvr>
                                      <p:to>
                                        <p:strVal val="visible"/>
                                      </p:to>
                                    </p:set>
                                    <p:animEffect transition="in" filter="fade">
                                      <p:cBhvr>
                                        <p:cTn id="43" dur="500"/>
                                        <p:tgtEl>
                                          <p:spTgt spid="394243">
                                            <p:txEl>
                                              <p:pRg st="5" end="5"/>
                                            </p:txEl>
                                          </p:spTgt>
                                        </p:tgtEl>
                                      </p:cBhvr>
                                    </p:animEffect>
                                    <p:anim calcmode="lin" valueType="num">
                                      <p:cBhvr>
                                        <p:cTn id="44" dur="500" fill="hold"/>
                                        <p:tgtEl>
                                          <p:spTgt spid="394243">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394243">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2" grpId="0"/>
      <p:bldP spid="39424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sz="4600" b="1">
                <a:solidFill>
                  <a:srgbClr val="CC6600"/>
                </a:solidFill>
                <a:effectLst>
                  <a:outerShdw blurRad="38100" dist="38100" dir="2700000" algn="tl">
                    <a:srgbClr val="000000"/>
                  </a:outerShdw>
                </a:effectLst>
              </a:rPr>
              <a:t>“The Progressive Era” </a:t>
            </a:r>
            <a:r>
              <a:rPr lang="en-US" sz="3800" b="1">
                <a:solidFill>
                  <a:srgbClr val="CC6600"/>
                </a:solidFill>
                <a:effectLst>
                  <a:outerShdw blurRad="38100" dist="38100" dir="2700000" algn="tl">
                    <a:srgbClr val="000000"/>
                  </a:outerShdw>
                </a:effectLst>
                <a:latin typeface="Sylfaen" pitchFamily="18" charset="0"/>
              </a:rPr>
              <a:t>(p. 1)</a:t>
            </a:r>
          </a:p>
        </p:txBody>
      </p:sp>
      <p:sp>
        <p:nvSpPr>
          <p:cNvPr id="392195" name="Rectangle 3"/>
          <p:cNvSpPr>
            <a:spLocks noGrp="1" noChangeArrowheads="1"/>
          </p:cNvSpPr>
          <p:nvPr>
            <p:ph type="body" sz="half" idx="1"/>
          </p:nvPr>
        </p:nvSpPr>
        <p:spPr>
          <a:xfrm>
            <a:off x="685800" y="1600200"/>
            <a:ext cx="8077200" cy="5257800"/>
          </a:xfrm>
        </p:spPr>
        <p:txBody>
          <a:bodyPr/>
          <a:lstStyle/>
          <a:p>
            <a:pPr marL="457200" indent="-457200">
              <a:lnSpc>
                <a:spcPct val="170000"/>
              </a:lnSpc>
              <a:buFont typeface="Wingdings" pitchFamily="2" charset="2"/>
              <a:buNone/>
            </a:pPr>
            <a:r>
              <a:rPr lang="en-US" b="1" u="sng">
                <a:solidFill>
                  <a:srgbClr val="990000"/>
                </a:solidFill>
                <a:effectLst>
                  <a:outerShdw blurRad="38100" dist="38100" dir="2700000" algn="tl">
                    <a:srgbClr val="000000"/>
                  </a:outerShdw>
                </a:effectLst>
              </a:rPr>
              <a:t>2.	What areas did the Progressives think were in need of the greatest reform?</a:t>
            </a:r>
          </a:p>
          <a:p>
            <a:pPr marL="457200" indent="-457200">
              <a:buFont typeface="Wingdings" pitchFamily="2" charset="2"/>
              <a:buNone/>
            </a:pPr>
            <a:r>
              <a:rPr lang="en-US" b="1">
                <a:effectLst>
                  <a:outerShdw blurRad="38100" dist="38100" dir="2700000" algn="tl">
                    <a:srgbClr val="FFFFFF"/>
                  </a:outerShdw>
                </a:effectLst>
              </a:rPr>
              <a:t>Progressives believed that the greatest need of reform involved . . .</a:t>
            </a:r>
          </a:p>
          <a:p>
            <a:pPr marL="1198563" lvl="1" indent="-457200">
              <a:buClr>
                <a:schemeClr val="tx1"/>
              </a:buClr>
              <a:buFont typeface="Wingdings" pitchFamily="2" charset="2"/>
              <a:buChar char="§"/>
            </a:pPr>
            <a:r>
              <a:rPr lang="en-US" sz="2800" b="1">
                <a:effectLst>
                  <a:outerShdw blurRad="38100" dist="38100" dir="2700000" algn="tl">
                    <a:srgbClr val="FFFFFF"/>
                  </a:outerShdw>
                </a:effectLst>
              </a:rPr>
              <a:t>The government.</a:t>
            </a:r>
          </a:p>
          <a:p>
            <a:pPr marL="1198563" lvl="1" indent="-457200">
              <a:buClr>
                <a:schemeClr val="tx1"/>
              </a:buClr>
              <a:buFont typeface="Wingdings" pitchFamily="2" charset="2"/>
              <a:buChar char="§"/>
            </a:pPr>
            <a:r>
              <a:rPr lang="en-US" sz="2800" b="1">
                <a:effectLst>
                  <a:outerShdw blurRad="38100" dist="38100" dir="2700000" algn="tl">
                    <a:srgbClr val="FFFFFF"/>
                  </a:outerShdw>
                </a:effectLst>
              </a:rPr>
              <a:t>Urban poor.</a:t>
            </a:r>
          </a:p>
          <a:p>
            <a:pPr marL="1198563" lvl="1" indent="-457200">
              <a:buClr>
                <a:schemeClr val="tx1"/>
              </a:buClr>
              <a:buFont typeface="Wingdings" pitchFamily="2" charset="2"/>
              <a:buChar char="§"/>
            </a:pPr>
            <a:r>
              <a:rPr lang="en-US" sz="2800" b="1">
                <a:effectLst>
                  <a:outerShdw blurRad="38100" dist="38100" dir="2700000" algn="tl">
                    <a:srgbClr val="FFFFFF"/>
                  </a:outerShdw>
                </a:effectLst>
              </a:rPr>
              <a:t>Labor.</a:t>
            </a:r>
          </a:p>
          <a:p>
            <a:pPr marL="1198563" lvl="1" indent="-457200">
              <a:buClr>
                <a:schemeClr val="tx1"/>
              </a:buClr>
              <a:buFont typeface="Wingdings" pitchFamily="2" charset="2"/>
              <a:buChar char="§"/>
            </a:pPr>
            <a:r>
              <a:rPr lang="en-US" sz="2800" b="1">
                <a:effectLst>
                  <a:outerShdw blurRad="38100" dist="38100" dir="2700000" algn="tl">
                    <a:srgbClr val="FFFFFF"/>
                  </a:outerShdw>
                </a:effectLst>
              </a:rPr>
              <a:t>Education.</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92194"/>
                                        </p:tgtEl>
                                        <p:attrNameLst>
                                          <p:attrName>style.visibility</p:attrName>
                                        </p:attrNameLst>
                                      </p:cBhvr>
                                      <p:to>
                                        <p:strVal val="visible"/>
                                      </p:to>
                                    </p:set>
                                    <p:anim calcmode="lin" valueType="num">
                                      <p:cBhvr>
                                        <p:cTn id="7" dur="1000" fill="hold"/>
                                        <p:tgtEl>
                                          <p:spTgt spid="392194"/>
                                        </p:tgtEl>
                                        <p:attrNameLst>
                                          <p:attrName>ppt_x</p:attrName>
                                        </p:attrNameLst>
                                      </p:cBhvr>
                                      <p:tavLst>
                                        <p:tav tm="0">
                                          <p:val>
                                            <p:strVal val="#ppt_x-.2"/>
                                          </p:val>
                                        </p:tav>
                                        <p:tav tm="100000">
                                          <p:val>
                                            <p:strVal val="#ppt_x"/>
                                          </p:val>
                                        </p:tav>
                                      </p:tavLst>
                                    </p:anim>
                                    <p:anim calcmode="lin" valueType="num">
                                      <p:cBhvr>
                                        <p:cTn id="8" dur="1000" fill="hold"/>
                                        <p:tgtEl>
                                          <p:spTgt spid="3921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219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92195">
                                            <p:txEl>
                                              <p:pRg st="0" end="0"/>
                                            </p:txEl>
                                          </p:spTgt>
                                        </p:tgtEl>
                                        <p:attrNameLst>
                                          <p:attrName>style.visibility</p:attrName>
                                        </p:attrNameLst>
                                      </p:cBhvr>
                                      <p:to>
                                        <p:strVal val="visible"/>
                                      </p:to>
                                    </p:set>
                                    <p:animEffect transition="in" filter="fade">
                                      <p:cBhvr>
                                        <p:cTn id="14" dur="500"/>
                                        <p:tgtEl>
                                          <p:spTgt spid="392195">
                                            <p:txEl>
                                              <p:pRg st="0" end="0"/>
                                            </p:txEl>
                                          </p:spTgt>
                                        </p:tgtEl>
                                      </p:cBhvr>
                                    </p:animEffect>
                                    <p:anim calcmode="lin" valueType="num">
                                      <p:cBhvr>
                                        <p:cTn id="15" dur="500" fill="hold"/>
                                        <p:tgtEl>
                                          <p:spTgt spid="3921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921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92195">
                                            <p:txEl>
                                              <p:pRg st="1" end="1"/>
                                            </p:txEl>
                                          </p:spTgt>
                                        </p:tgtEl>
                                        <p:attrNameLst>
                                          <p:attrName>style.visibility</p:attrName>
                                        </p:attrNameLst>
                                      </p:cBhvr>
                                      <p:to>
                                        <p:strVal val="visible"/>
                                      </p:to>
                                    </p:set>
                                    <p:animEffect transition="in" filter="fade">
                                      <p:cBhvr>
                                        <p:cTn id="21" dur="500"/>
                                        <p:tgtEl>
                                          <p:spTgt spid="392195">
                                            <p:txEl>
                                              <p:pRg st="1" end="1"/>
                                            </p:txEl>
                                          </p:spTgt>
                                        </p:tgtEl>
                                      </p:cBhvr>
                                    </p:animEffect>
                                    <p:anim calcmode="lin" valueType="num">
                                      <p:cBhvr>
                                        <p:cTn id="22" dur="500" fill="hold"/>
                                        <p:tgtEl>
                                          <p:spTgt spid="39219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92195">
                                            <p:txEl>
                                              <p:pRg st="1" end="1"/>
                                            </p:txEl>
                                          </p:spTgt>
                                        </p:tgtEl>
                                        <p:attrNameLst>
                                          <p:attrName>ppt_y</p:attrName>
                                        </p:attrNameLst>
                                      </p:cBhvr>
                                      <p:tavLst>
                                        <p:tav tm="0">
                                          <p:val>
                                            <p:strVal val="#ppt_y+.05"/>
                                          </p:val>
                                        </p:tav>
                                        <p:tav tm="100000">
                                          <p:val>
                                            <p:strVal val="#ppt_y"/>
                                          </p:val>
                                        </p:tav>
                                      </p:tavLst>
                                    </p:anim>
                                  </p:childTnLst>
                                </p:cTn>
                              </p:par>
                              <p:par>
                                <p:cTn id="24" presetID="44" presetClass="entr" presetSubtype="0" fill="hold" grpId="0" nodeType="withEffect">
                                  <p:stCondLst>
                                    <p:cond delay="0"/>
                                  </p:stCondLst>
                                  <p:childTnLst>
                                    <p:set>
                                      <p:cBhvr>
                                        <p:cTn id="25" dur="1" fill="hold">
                                          <p:stCondLst>
                                            <p:cond delay="0"/>
                                          </p:stCondLst>
                                        </p:cTn>
                                        <p:tgtEl>
                                          <p:spTgt spid="392195">
                                            <p:txEl>
                                              <p:pRg st="2" end="2"/>
                                            </p:txEl>
                                          </p:spTgt>
                                        </p:tgtEl>
                                        <p:attrNameLst>
                                          <p:attrName>style.visibility</p:attrName>
                                        </p:attrNameLst>
                                      </p:cBhvr>
                                      <p:to>
                                        <p:strVal val="visible"/>
                                      </p:to>
                                    </p:set>
                                    <p:animEffect transition="in" filter="fade">
                                      <p:cBhvr>
                                        <p:cTn id="26" dur="500"/>
                                        <p:tgtEl>
                                          <p:spTgt spid="392195">
                                            <p:txEl>
                                              <p:pRg st="2" end="2"/>
                                            </p:txEl>
                                          </p:spTgt>
                                        </p:tgtEl>
                                      </p:cBhvr>
                                    </p:animEffect>
                                    <p:anim calcmode="lin" valueType="num">
                                      <p:cBhvr>
                                        <p:cTn id="27" dur="500" fill="hold"/>
                                        <p:tgtEl>
                                          <p:spTgt spid="392195">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92195">
                                            <p:txEl>
                                              <p:pRg st="2" end="2"/>
                                            </p:txEl>
                                          </p:spTgt>
                                        </p:tgtEl>
                                        <p:attrNameLst>
                                          <p:attrName>ppt_y</p:attrName>
                                        </p:attrNameLst>
                                      </p:cBhvr>
                                      <p:tavLst>
                                        <p:tav tm="0">
                                          <p:val>
                                            <p:strVal val="#ppt_y+.05"/>
                                          </p:val>
                                        </p:tav>
                                        <p:tav tm="100000">
                                          <p:val>
                                            <p:strVal val="#ppt_y"/>
                                          </p:val>
                                        </p:tav>
                                      </p:tavLst>
                                    </p:anim>
                                  </p:childTnLst>
                                </p:cTn>
                              </p:par>
                              <p:par>
                                <p:cTn id="29" presetID="44" presetClass="entr" presetSubtype="0" fill="hold" grpId="0" nodeType="withEffect">
                                  <p:stCondLst>
                                    <p:cond delay="0"/>
                                  </p:stCondLst>
                                  <p:childTnLst>
                                    <p:set>
                                      <p:cBhvr>
                                        <p:cTn id="30" dur="1" fill="hold">
                                          <p:stCondLst>
                                            <p:cond delay="0"/>
                                          </p:stCondLst>
                                        </p:cTn>
                                        <p:tgtEl>
                                          <p:spTgt spid="392195">
                                            <p:txEl>
                                              <p:pRg st="3" end="3"/>
                                            </p:txEl>
                                          </p:spTgt>
                                        </p:tgtEl>
                                        <p:attrNameLst>
                                          <p:attrName>style.visibility</p:attrName>
                                        </p:attrNameLst>
                                      </p:cBhvr>
                                      <p:to>
                                        <p:strVal val="visible"/>
                                      </p:to>
                                    </p:set>
                                    <p:animEffect transition="in" filter="fade">
                                      <p:cBhvr>
                                        <p:cTn id="31" dur="500"/>
                                        <p:tgtEl>
                                          <p:spTgt spid="392195">
                                            <p:txEl>
                                              <p:pRg st="3" end="3"/>
                                            </p:txEl>
                                          </p:spTgt>
                                        </p:tgtEl>
                                      </p:cBhvr>
                                    </p:animEffect>
                                    <p:anim calcmode="lin" valueType="num">
                                      <p:cBhvr>
                                        <p:cTn id="32" dur="500" fill="hold"/>
                                        <p:tgtEl>
                                          <p:spTgt spid="392195">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392195">
                                            <p:txEl>
                                              <p:pRg st="3" end="3"/>
                                            </p:txEl>
                                          </p:spTgt>
                                        </p:tgtEl>
                                        <p:attrNameLst>
                                          <p:attrName>ppt_y</p:attrName>
                                        </p:attrNameLst>
                                      </p:cBhvr>
                                      <p:tavLst>
                                        <p:tav tm="0">
                                          <p:val>
                                            <p:strVal val="#ppt_y+.05"/>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392195">
                                            <p:txEl>
                                              <p:pRg st="4" end="4"/>
                                            </p:txEl>
                                          </p:spTgt>
                                        </p:tgtEl>
                                        <p:attrNameLst>
                                          <p:attrName>style.visibility</p:attrName>
                                        </p:attrNameLst>
                                      </p:cBhvr>
                                      <p:to>
                                        <p:strVal val="visible"/>
                                      </p:to>
                                    </p:set>
                                    <p:animEffect transition="in" filter="fade">
                                      <p:cBhvr>
                                        <p:cTn id="36" dur="500"/>
                                        <p:tgtEl>
                                          <p:spTgt spid="392195">
                                            <p:txEl>
                                              <p:pRg st="4" end="4"/>
                                            </p:txEl>
                                          </p:spTgt>
                                        </p:tgtEl>
                                      </p:cBhvr>
                                    </p:animEffect>
                                    <p:anim calcmode="lin" valueType="num">
                                      <p:cBhvr>
                                        <p:cTn id="37" dur="500" fill="hold"/>
                                        <p:tgtEl>
                                          <p:spTgt spid="392195">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39219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4" presetClass="entr" presetSubtype="0" fill="hold" grpId="0" nodeType="clickEffect">
                                  <p:stCondLst>
                                    <p:cond delay="0"/>
                                  </p:stCondLst>
                                  <p:childTnLst>
                                    <p:set>
                                      <p:cBhvr>
                                        <p:cTn id="42" dur="1" fill="hold">
                                          <p:stCondLst>
                                            <p:cond delay="0"/>
                                          </p:stCondLst>
                                        </p:cTn>
                                        <p:tgtEl>
                                          <p:spTgt spid="392195">
                                            <p:txEl>
                                              <p:pRg st="5" end="5"/>
                                            </p:txEl>
                                          </p:spTgt>
                                        </p:tgtEl>
                                        <p:attrNameLst>
                                          <p:attrName>style.visibility</p:attrName>
                                        </p:attrNameLst>
                                      </p:cBhvr>
                                      <p:to>
                                        <p:strVal val="visible"/>
                                      </p:to>
                                    </p:set>
                                    <p:animEffect transition="in" filter="fade">
                                      <p:cBhvr>
                                        <p:cTn id="43" dur="500"/>
                                        <p:tgtEl>
                                          <p:spTgt spid="392195">
                                            <p:txEl>
                                              <p:pRg st="5" end="5"/>
                                            </p:txEl>
                                          </p:spTgt>
                                        </p:tgtEl>
                                      </p:cBhvr>
                                    </p:animEffect>
                                    <p:anim calcmode="lin" valueType="num">
                                      <p:cBhvr>
                                        <p:cTn id="44" dur="500" fill="hold"/>
                                        <p:tgtEl>
                                          <p:spTgt spid="392195">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392195">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4" grpId="0"/>
      <p:bldP spid="39219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pPr marL="339725" indent="-339725"/>
            <a:r>
              <a:rPr lang="en-US" sz="2000" b="1">
                <a:solidFill>
                  <a:srgbClr val="006600"/>
                </a:solidFill>
                <a:effectLst>
                  <a:outerShdw blurRad="38100" dist="38100" dir="2700000" algn="tl">
                    <a:srgbClr val="C0C0C0"/>
                  </a:outerShdw>
                </a:effectLst>
                <a:latin typeface="Perpetua" pitchFamily="18" charset="0"/>
              </a:rPr>
              <a:t>c.	</a:t>
            </a:r>
            <a:r>
              <a:rPr lang="en-US" sz="2000" b="1" u="sng">
                <a:solidFill>
                  <a:srgbClr val="006600"/>
                </a:solidFill>
                <a:effectLst>
                  <a:outerShdw blurRad="38100" dist="38100" dir="2700000" algn="tl">
                    <a:srgbClr val="C0C0C0"/>
                  </a:outerShdw>
                </a:effectLst>
                <a:latin typeface="Perpetua" pitchFamily="18" charset="0"/>
              </a:rPr>
              <a:t>Describe</a:t>
            </a:r>
            <a:r>
              <a:rPr lang="en-US" sz="2000" b="1">
                <a:solidFill>
                  <a:srgbClr val="006600"/>
                </a:solidFill>
                <a:effectLst>
                  <a:outerShdw blurRad="38100" dist="38100" dir="2700000" algn="tl">
                    <a:srgbClr val="C0C0C0"/>
                  </a:outerShdw>
                </a:effectLst>
                <a:latin typeface="Perpetua" pitchFamily="18" charset="0"/>
              </a:rPr>
              <a:t> the significance of progressive reforms such as initiative, recall, and referendum; direct election of United States Senators; reform and labor laws; and efforts to improve living conditions for the poor in cities.</a:t>
            </a:r>
          </a:p>
        </p:txBody>
      </p:sp>
      <p:sp>
        <p:nvSpPr>
          <p:cNvPr id="333827" name="Rectangle 3"/>
          <p:cNvSpPr>
            <a:spLocks noGrp="1" noChangeArrowheads="1"/>
          </p:cNvSpPr>
          <p:nvPr>
            <p:ph type="body" idx="1"/>
          </p:nvPr>
        </p:nvSpPr>
        <p:spPr>
          <a:xfrm>
            <a:off x="838200" y="1600200"/>
            <a:ext cx="7772400" cy="4530725"/>
          </a:xfrm>
        </p:spPr>
        <p:txBody>
          <a:bodyPr/>
          <a:lstStyle/>
          <a:p>
            <a:pPr marL="339725" indent="-339725">
              <a:lnSpc>
                <a:spcPct val="150000"/>
              </a:lnSpc>
              <a:buClr>
                <a:schemeClr val="hlink"/>
              </a:buClr>
              <a:buFont typeface="Wingdings" pitchFamily="2" charset="2"/>
              <a:buNone/>
            </a:pPr>
            <a:r>
              <a:rPr lang="en-US" sz="2400" b="1" u="sng">
                <a:solidFill>
                  <a:srgbClr val="000099"/>
                </a:solidFill>
              </a:rPr>
              <a:t>Social Gospel</a:t>
            </a:r>
            <a:r>
              <a:rPr lang="en-US" sz="2400" b="1"/>
              <a:t> –</a:t>
            </a:r>
            <a:r>
              <a:rPr lang="en-US" sz="2400"/>
              <a:t> </a:t>
            </a:r>
          </a:p>
          <a:p>
            <a:pPr marL="339725" indent="-339725">
              <a:lnSpc>
                <a:spcPct val="150000"/>
              </a:lnSpc>
              <a:buClr>
                <a:srgbClr val="990000"/>
              </a:buClr>
              <a:buFont typeface="Wingdings" pitchFamily="2" charset="2"/>
              <a:buChar char="§"/>
            </a:pPr>
            <a:r>
              <a:rPr lang="en-US" sz="2400">
                <a:effectLst>
                  <a:outerShdw blurRad="38100" dist="38100" dir="2700000" algn="tl">
                    <a:srgbClr val="C0C0C0"/>
                  </a:outerShdw>
                </a:effectLst>
              </a:rPr>
              <a:t>The movement which inspired many “progressives” to want to use the power of government to help the poor, workers, and immigrants.</a:t>
            </a:r>
          </a:p>
          <a:p>
            <a:pPr marL="339725" indent="-339725">
              <a:lnSpc>
                <a:spcPct val="150000"/>
              </a:lnSpc>
              <a:buClr>
                <a:srgbClr val="990000"/>
              </a:buClr>
              <a:buFont typeface="Wingdings" pitchFamily="2" charset="2"/>
              <a:buChar char="§"/>
            </a:pPr>
            <a:r>
              <a:rPr lang="en-US" sz="2400">
                <a:effectLst>
                  <a:outerShdw blurRad="38100" dist="38100" dir="2700000" algn="tl">
                    <a:srgbClr val="C0C0C0"/>
                  </a:outerShdw>
                </a:effectLst>
              </a:rPr>
              <a:t>Many ideals were rooted in religious beliefs tied to helping others.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1000" fill="hold"/>
                                        <p:tgtEl>
                                          <p:spTgt spid="333826"/>
                                        </p:tgtEl>
                                        <p:attrNameLst>
                                          <p:attrName>ppt_x</p:attrName>
                                        </p:attrNameLst>
                                      </p:cBhvr>
                                      <p:tavLst>
                                        <p:tav tm="0">
                                          <p:val>
                                            <p:strVal val="#ppt_x-.2"/>
                                          </p:val>
                                        </p:tav>
                                        <p:tav tm="100000">
                                          <p:val>
                                            <p:strVal val="#ppt_x"/>
                                          </p:val>
                                        </p:tav>
                                      </p:tavLst>
                                    </p:anim>
                                    <p:anim calcmode="lin" valueType="num">
                                      <p:cBhvr>
                                        <p:cTn id="8" dur="1000" fill="hold"/>
                                        <p:tgtEl>
                                          <p:spTgt spid="3338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382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33827">
                                            <p:txEl>
                                              <p:pRg st="0" end="0"/>
                                            </p:txEl>
                                          </p:spTgt>
                                        </p:tgtEl>
                                        <p:attrNameLst>
                                          <p:attrName>style.visibility</p:attrName>
                                        </p:attrNameLst>
                                      </p:cBhvr>
                                      <p:to>
                                        <p:strVal val="visible"/>
                                      </p:to>
                                    </p:set>
                                    <p:animEffect transition="in" filter="fade">
                                      <p:cBhvr>
                                        <p:cTn id="14" dur="500"/>
                                        <p:tgtEl>
                                          <p:spTgt spid="333827">
                                            <p:txEl>
                                              <p:pRg st="0" end="0"/>
                                            </p:txEl>
                                          </p:spTgt>
                                        </p:tgtEl>
                                      </p:cBhvr>
                                    </p:animEffect>
                                    <p:anim calcmode="lin" valueType="num">
                                      <p:cBhvr>
                                        <p:cTn id="15" dur="500" fill="hold"/>
                                        <p:tgtEl>
                                          <p:spTgt spid="3338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338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33827">
                                            <p:txEl>
                                              <p:pRg st="1" end="1"/>
                                            </p:txEl>
                                          </p:spTgt>
                                        </p:tgtEl>
                                        <p:attrNameLst>
                                          <p:attrName>style.visibility</p:attrName>
                                        </p:attrNameLst>
                                      </p:cBhvr>
                                      <p:to>
                                        <p:strVal val="visible"/>
                                      </p:to>
                                    </p:set>
                                    <p:animEffect transition="in" filter="fade">
                                      <p:cBhvr>
                                        <p:cTn id="21" dur="500"/>
                                        <p:tgtEl>
                                          <p:spTgt spid="333827">
                                            <p:txEl>
                                              <p:pRg st="1" end="1"/>
                                            </p:txEl>
                                          </p:spTgt>
                                        </p:tgtEl>
                                      </p:cBhvr>
                                    </p:animEffect>
                                    <p:anim calcmode="lin" valueType="num">
                                      <p:cBhvr>
                                        <p:cTn id="22" dur="500" fill="hold"/>
                                        <p:tgtEl>
                                          <p:spTgt spid="33382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338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33827">
                                            <p:txEl>
                                              <p:pRg st="2" end="2"/>
                                            </p:txEl>
                                          </p:spTgt>
                                        </p:tgtEl>
                                        <p:attrNameLst>
                                          <p:attrName>style.visibility</p:attrName>
                                        </p:attrNameLst>
                                      </p:cBhvr>
                                      <p:to>
                                        <p:strVal val="visible"/>
                                      </p:to>
                                    </p:set>
                                    <p:animEffect transition="in" filter="fade">
                                      <p:cBhvr>
                                        <p:cTn id="28" dur="500"/>
                                        <p:tgtEl>
                                          <p:spTgt spid="333827">
                                            <p:txEl>
                                              <p:pRg st="2" end="2"/>
                                            </p:txEl>
                                          </p:spTgt>
                                        </p:tgtEl>
                                      </p:cBhvr>
                                    </p:animEffect>
                                    <p:anim calcmode="lin" valueType="num">
                                      <p:cBhvr>
                                        <p:cTn id="29" dur="500" fill="hold"/>
                                        <p:tgtEl>
                                          <p:spTgt spid="33382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33827">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p:bldP spid="333827" grpId="0" build="p"/>
    </p:bldLst>
  </p:timing>
</p:sld>
</file>

<file path=ppt/theme/theme1.xml><?xml version="1.0" encoding="utf-8"?>
<a:theme xmlns:a="http://schemas.openxmlformats.org/drawingml/2006/main" name="Layers">
  <a:themeElements>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fontScheme name="Layers">
      <a:majorFont>
        <a:latin typeface="Times New Roman"/>
        <a:ea typeface=""/>
        <a:cs typeface=""/>
      </a:majorFont>
      <a:minorFont>
        <a:latin typeface="Perpet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Perpet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Perpetua" pitchFamily="18"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RespondQuestionMaster">
  <a:themeElements>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fontScheme name="Layers">
      <a:majorFont>
        <a:latin typeface="Times New Roman"/>
        <a:ea typeface=""/>
        <a:cs typeface=""/>
      </a:majorFont>
      <a:minorFont>
        <a:latin typeface="Perpet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Perpet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Perpetua" pitchFamily="18"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RespondGraphMaster">
  <a:themeElements>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fontScheme name="Layers">
      <a:majorFont>
        <a:latin typeface="Times New Roman"/>
        <a:ea typeface=""/>
        <a:cs typeface=""/>
      </a:majorFont>
      <a:minorFont>
        <a:latin typeface="Perpet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Perpet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Perpetua" pitchFamily="18"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2.xml><?xml version="1.0" encoding="utf-8"?>
<a:themeOverride xmlns:a="http://schemas.openxmlformats.org/drawingml/2006/main">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3.xml><?xml version="1.0" encoding="utf-8"?>
<a:themeOverride xmlns:a="http://schemas.openxmlformats.org/drawingml/2006/main">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4.xml><?xml version="1.0" encoding="utf-8"?>
<a:themeOverride xmlns:a="http://schemas.openxmlformats.org/drawingml/2006/main">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5.xml><?xml version="1.0" encoding="utf-8"?>
<a:themeOverride xmlns:a="http://schemas.openxmlformats.org/drawingml/2006/main">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6.xml><?xml version="1.0" encoding="utf-8"?>
<a:themeOverride xmlns:a="http://schemas.openxmlformats.org/drawingml/2006/main">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7.xml><?xml version="1.0" encoding="utf-8"?>
<a:themeOverride xmlns:a="http://schemas.openxmlformats.org/drawingml/2006/main">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8.xml><?xml version="1.0" encoding="utf-8"?>
<a:themeOverride xmlns:a="http://schemas.openxmlformats.org/drawingml/2006/main">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Layers</Template>
  <TotalTime>3638</TotalTime>
  <Words>2637</Words>
  <Application>Microsoft Office PowerPoint</Application>
  <PresentationFormat>On-screen Show (4:3)</PresentationFormat>
  <Paragraphs>429</Paragraphs>
  <Slides>64</Slides>
  <Notes>64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64</vt:i4>
      </vt:variant>
    </vt:vector>
  </HeadingPairs>
  <TitlesOfParts>
    <vt:vector size="74" baseType="lpstr">
      <vt:lpstr>Arial</vt:lpstr>
      <vt:lpstr>High Tower Text</vt:lpstr>
      <vt:lpstr>Papyrus</vt:lpstr>
      <vt:lpstr>Perpetua</vt:lpstr>
      <vt:lpstr>Sylfaen</vt:lpstr>
      <vt:lpstr>Times New Roman</vt:lpstr>
      <vt:lpstr>Wingdings</vt:lpstr>
      <vt:lpstr>Layers</vt:lpstr>
      <vt:lpstr>iRespondQuestionMaster</vt:lpstr>
      <vt:lpstr>iRespondGraphMaster</vt:lpstr>
      <vt:lpstr>Unit #7B Chapter 24</vt:lpstr>
      <vt:lpstr>SSUSH13— The student will identify major efforts to reform American society and politics in the Progressive Era.</vt:lpstr>
      <vt:lpstr>Chapter 24</vt:lpstr>
      <vt:lpstr>Chapter 24: The Progressive Era</vt:lpstr>
      <vt:lpstr>Section 1 –  Expansion of Industry</vt:lpstr>
      <vt:lpstr>c. Describe the significance of progressive reforms such as initiative, recall, and referendum; direct election of United States Senators; reform and labor laws; and efforts to improve living conditions for the poor in cities.</vt:lpstr>
      <vt:lpstr>“The Progressive Era” (p. 1)</vt:lpstr>
      <vt:lpstr>“The Progressive Era” (p. 1)</vt:lpstr>
      <vt:lpstr>c. Describe the significance of progressive reforms such as initiative, recall, and referendum; direct election of United States Senators; reform and labor laws; and efforts to improve living conditions for the poor in cities.</vt:lpstr>
      <vt:lpstr>“The Progressive Era” (p. 1)</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Section 2 –  Women in Public Life</vt:lpstr>
      <vt:lpstr>b. Identify Jane Addams and Hull House and describe the role of women in reform movements.</vt:lpstr>
      <vt:lpstr>b. Identify Jane Addams and Hull House and describe the role of women in reform movements.</vt:lpstr>
      <vt:lpstr>b. Identify Jane Addams and Hull House and describe the role of women in reform movements.</vt:lpstr>
      <vt:lpstr>b. Identify Jane Addams and Hull House and describe the role of women in reform movements.</vt:lpstr>
      <vt:lpstr>Section 3 –  Teddy Roosevelt’s “Square Deal”</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Theodore Roosevelt</vt:lpstr>
      <vt:lpstr>Theodore Roosevelt</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a. Explain Upton Sinclair’s The Jungle and federal oversight of the meat packing industry.</vt:lpstr>
      <vt:lpstr>a. Explain Upton Sinclair’s The Jungle and federal oversight of the meat packing industry.</vt:lpstr>
      <vt:lpstr>a. Explain Upton Sinclair’s The Jungle and federal oversight of the meat packing industry.</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“The Progressive Era” (p. 2)</vt:lpstr>
      <vt:lpstr>Section 4 –  Progressivism Under Taft</vt:lpstr>
      <vt:lpstr>c. Describe the significance of progressive reforms such as initiative, recall, and referendum; direct election of United States Senators; reform and labor laws; and efforts to improve living conditions for the poor in cities.</vt:lpstr>
      <vt:lpstr>William H. Taft</vt:lpstr>
      <vt:lpstr>William H. Taft</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“The Progressive Era” (p. 2)</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“The Progressive Era” (p. 2)</vt:lpstr>
      <vt:lpstr>Section 5 –  Wilson’s New Freedom</vt:lpstr>
      <vt:lpstr>Woodrow Wilson</vt:lpstr>
      <vt:lpstr>Woodrow Wilson</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c. Describe the significance of progressive reforms such as initiative, recall, and referendum; direct election of United States Senators; reform and labor laws; and efforts to improve living conditions for the poor in cities.</vt:lpstr>
      <vt:lpstr>d. Describe the passage of the Eighteenth Amendment, establishing Prohibition, and the Nineteenth Amendment, establishing women’s suffrage.</vt:lpstr>
      <vt:lpstr>“The Progressive Era” (p. 2)</vt:lpstr>
      <vt:lpstr>d. Describe the passage of the Eighteenth Amendment, establishing Prohibition, and the Nineteenth Amendment, establishing women’s suffrage.</vt:lpstr>
      <vt:lpstr>c. Describe the significance of progressive reforms such as initiative, recall, and referendum; direct election of United States Senators; reform and labor laws; and efforts to improve living conditions for the poor in cities.</vt:lpstr>
      <vt:lpstr>“The Progressive Era” (p. 2)</vt:lpstr>
    </vt:vector>
  </TitlesOfParts>
  <Company> Liscio 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Doug Liscio</dc:creator>
  <cp:lastModifiedBy>Douglas Liscio</cp:lastModifiedBy>
  <cp:revision>127</cp:revision>
  <dcterms:created xsi:type="dcterms:W3CDTF">2006-11-20T02:51:06Z</dcterms:created>
  <dcterms:modified xsi:type="dcterms:W3CDTF">2018-03-30T12:53:47Z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KeepGraph">
    <vt:bool>false</vt:bool>
  </property>
  <property fmtid="{D5CDD505-2E9C-101B-9397-08002B2CF9AE}" pid="5" name="AutoReflect">
    <vt:bool>false</vt:bool>
  </property>
</Properties>
</file>